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3" r:id="rId1"/>
  </p:sldMasterIdLst>
  <p:notesMasterIdLst>
    <p:notesMasterId r:id="rId43"/>
  </p:notesMasterIdLst>
  <p:sldIdLst>
    <p:sldId id="296" r:id="rId2"/>
    <p:sldId id="297" r:id="rId3"/>
    <p:sldId id="298" r:id="rId4"/>
    <p:sldId id="300" r:id="rId5"/>
    <p:sldId id="293" r:id="rId6"/>
    <p:sldId id="342" r:id="rId7"/>
    <p:sldId id="317" r:id="rId8"/>
    <p:sldId id="340" r:id="rId9"/>
    <p:sldId id="341" r:id="rId10"/>
    <p:sldId id="285" r:id="rId11"/>
    <p:sldId id="270" r:id="rId12"/>
    <p:sldId id="349" r:id="rId13"/>
    <p:sldId id="345" r:id="rId14"/>
    <p:sldId id="346" r:id="rId15"/>
    <p:sldId id="302" r:id="rId16"/>
    <p:sldId id="350" r:id="rId17"/>
    <p:sldId id="351" r:id="rId18"/>
    <p:sldId id="318" r:id="rId19"/>
    <p:sldId id="319" r:id="rId20"/>
    <p:sldId id="330" r:id="rId21"/>
    <p:sldId id="343" r:id="rId22"/>
    <p:sldId id="320" r:id="rId23"/>
    <p:sldId id="331" r:id="rId24"/>
    <p:sldId id="352" r:id="rId25"/>
    <p:sldId id="321" r:id="rId26"/>
    <p:sldId id="348" r:id="rId27"/>
    <p:sldId id="347" r:id="rId28"/>
    <p:sldId id="322" r:id="rId29"/>
    <p:sldId id="335" r:id="rId30"/>
    <p:sldId id="332" r:id="rId31"/>
    <p:sldId id="323" r:id="rId32"/>
    <p:sldId id="337" r:id="rId33"/>
    <p:sldId id="324" r:id="rId34"/>
    <p:sldId id="344" r:id="rId35"/>
    <p:sldId id="353" r:id="rId36"/>
    <p:sldId id="354" r:id="rId37"/>
    <p:sldId id="355" r:id="rId38"/>
    <p:sldId id="356" r:id="rId39"/>
    <p:sldId id="290" r:id="rId40"/>
    <p:sldId id="282" r:id="rId41"/>
    <p:sldId id="295" r:id="rId4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ABB8C15-C7E0-4470-A43F-26905959E455}">
          <p14:sldIdLst>
            <p14:sldId id="296"/>
            <p14:sldId id="297"/>
            <p14:sldId id="298"/>
            <p14:sldId id="300"/>
            <p14:sldId id="293"/>
            <p14:sldId id="342"/>
            <p14:sldId id="317"/>
            <p14:sldId id="340"/>
            <p14:sldId id="341"/>
            <p14:sldId id="285"/>
            <p14:sldId id="270"/>
            <p14:sldId id="349"/>
            <p14:sldId id="345"/>
            <p14:sldId id="346"/>
            <p14:sldId id="302"/>
            <p14:sldId id="350"/>
            <p14:sldId id="351"/>
            <p14:sldId id="318"/>
            <p14:sldId id="319"/>
            <p14:sldId id="330"/>
            <p14:sldId id="343"/>
            <p14:sldId id="320"/>
            <p14:sldId id="331"/>
            <p14:sldId id="352"/>
            <p14:sldId id="321"/>
            <p14:sldId id="348"/>
            <p14:sldId id="347"/>
            <p14:sldId id="322"/>
            <p14:sldId id="335"/>
            <p14:sldId id="332"/>
            <p14:sldId id="323"/>
            <p14:sldId id="337"/>
            <p14:sldId id="324"/>
            <p14:sldId id="344"/>
            <p14:sldId id="353"/>
            <p14:sldId id="354"/>
            <p14:sldId id="355"/>
            <p14:sldId id="356"/>
          </p14:sldIdLst>
        </p14:section>
        <p14:section name="Sección sin título" id="{015013D8-15DC-4B96-AC45-D0C882E9206C}">
          <p14:sldIdLst>
            <p14:sldId id="290"/>
            <p14:sldId id="282"/>
            <p14:sldId id="295"/>
          </p14:sldIdLst>
        </p14:section>
        <p14:section name="Sección sin título" id="{2B81056E-E107-4117-9FB3-52AB81B1FC4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ECFF"/>
    <a:srgbClr val="33CCFF"/>
    <a:srgbClr val="CC0000"/>
    <a:srgbClr val="3399FF"/>
    <a:srgbClr val="FFFF00"/>
    <a:srgbClr val="66FF66"/>
    <a:srgbClr val="0033CC"/>
    <a:srgbClr val="FF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3896" autoAdjust="0"/>
  </p:normalViewPr>
  <p:slideViewPr>
    <p:cSldViewPr snapToGrid="0">
      <p:cViewPr varScale="1">
        <p:scale>
          <a:sx n="62" d="100"/>
          <a:sy n="62" d="100"/>
        </p:scale>
        <p:origin x="54" y="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F1F0D-718C-46F4-A4B6-3B377BFD8385}" type="doc">
      <dgm:prSet loTypeId="urn:microsoft.com/office/officeart/2005/8/layout/orgChart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313BF35-EEC1-455C-BAAC-D9E134864A57}">
      <dgm:prSet phldrT="[Texto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2"/>
          </a:solidFill>
        </a:ln>
      </dgm:spPr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es-EC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METODOLOGIA</a:t>
          </a:r>
          <a:endParaRPr lang="es-ES" sz="2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6D3BA0-647D-4D64-9B63-3890B77CDB52}" type="parTrans" cxnId="{669B7358-8554-4087-8BAE-DA9CFD3F4472}">
      <dgm:prSet/>
      <dgm:spPr/>
      <dgm:t>
        <a:bodyPr/>
        <a:lstStyle/>
        <a:p>
          <a:endParaRPr lang="es-ES"/>
        </a:p>
      </dgm:t>
    </dgm:pt>
    <dgm:pt modelId="{5D314ADB-C1AC-45F5-A609-9DE261C345F3}" type="sibTrans" cxnId="{669B7358-8554-4087-8BAE-DA9CFD3F4472}">
      <dgm:prSet/>
      <dgm:spPr/>
      <dgm:t>
        <a:bodyPr/>
        <a:lstStyle/>
        <a:p>
          <a:endParaRPr lang="es-ES"/>
        </a:p>
      </dgm:t>
    </dgm:pt>
    <dgm:pt modelId="{EEB10F5C-924F-43D5-8652-9708A668684B}">
      <dgm:prSet phldrT="[Texto]" custT="1"/>
      <dgm:spPr>
        <a:solidFill>
          <a:srgbClr val="FFC000"/>
        </a:solidFill>
      </dgm:spPr>
      <dgm:t>
        <a:bodyPr/>
        <a:lstStyle/>
        <a:p>
          <a:pPr algn="ctr"/>
          <a:r>
            <a:rPr lang="es-EC" sz="2000" b="0" cap="none" spc="0" dirty="0" smtClean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PRIMERA FASE</a:t>
          </a:r>
        </a:p>
        <a:p>
          <a:pPr algn="ctr"/>
          <a:r>
            <a:rPr lang="es-EC" sz="2000" b="0" dirty="0" smtClean="0">
              <a:solidFill>
                <a:schemeClr val="tx2">
                  <a:lumMod val="50000"/>
                </a:schemeClr>
              </a:solidFill>
            </a:rPr>
            <a:t>Planificación y facilitación del proceso desde la asamblea ciudadana.</a:t>
          </a:r>
          <a:endParaRPr lang="es-ES" sz="2000" b="0" dirty="0">
            <a:solidFill>
              <a:schemeClr val="tx2">
                <a:lumMod val="50000"/>
              </a:schemeClr>
            </a:solidFill>
          </a:endParaRPr>
        </a:p>
      </dgm:t>
    </dgm:pt>
    <dgm:pt modelId="{0A688D3D-0CCE-4E7F-8790-68B87BFC4821}" type="parTrans" cxnId="{E289072B-7CD5-44FD-B033-88BF13FE63F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ES"/>
        </a:p>
      </dgm:t>
    </dgm:pt>
    <dgm:pt modelId="{98816DF3-88A8-4F76-A664-4D31AF25C5DE}" type="sibTrans" cxnId="{E289072B-7CD5-44FD-B033-88BF13FE63F3}">
      <dgm:prSet/>
      <dgm:spPr/>
      <dgm:t>
        <a:bodyPr/>
        <a:lstStyle/>
        <a:p>
          <a:endParaRPr lang="es-ES"/>
        </a:p>
      </dgm:t>
    </dgm:pt>
    <dgm:pt modelId="{36370539-D1DC-4E04-BABF-0F8670480AAB}">
      <dgm:prSet phldrT="[Texto]"/>
      <dgm:spPr>
        <a:solidFill>
          <a:srgbClr val="00B0F0"/>
        </a:solidFill>
      </dgm:spPr>
      <dgm:t>
        <a:bodyPr/>
        <a:lstStyle/>
        <a:p>
          <a:pPr algn="ctr"/>
          <a:r>
            <a:rPr lang="es-EC" b="1" dirty="0" smtClean="0">
              <a:solidFill>
                <a:srgbClr val="C00000"/>
              </a:solidFill>
            </a:rPr>
            <a:t>SEGUNDA FASE</a:t>
          </a:r>
        </a:p>
        <a:p>
          <a:pPr algn="ctr"/>
          <a:r>
            <a:rPr lang="es-EC" b="0" dirty="0" smtClean="0">
              <a:solidFill>
                <a:schemeClr val="tx2">
                  <a:lumMod val="50000"/>
                </a:schemeClr>
              </a:solidFill>
            </a:rPr>
            <a:t>Evaluación de la gestión y redacción del informe de la institución. </a:t>
          </a:r>
          <a:endParaRPr lang="es-ES" b="0" dirty="0">
            <a:solidFill>
              <a:schemeClr val="tx2">
                <a:lumMod val="50000"/>
              </a:schemeClr>
            </a:solidFill>
          </a:endParaRPr>
        </a:p>
      </dgm:t>
    </dgm:pt>
    <dgm:pt modelId="{EF58AC6B-E43D-440C-A054-64F573EC6EDC}" type="parTrans" cxnId="{496470AB-EC24-48D3-90B1-8FC6EC1D37F1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ES"/>
        </a:p>
      </dgm:t>
    </dgm:pt>
    <dgm:pt modelId="{6FD01C8E-DD5A-42C0-BBB5-9797CCEFAA4E}" type="sibTrans" cxnId="{496470AB-EC24-48D3-90B1-8FC6EC1D37F1}">
      <dgm:prSet/>
      <dgm:spPr/>
      <dgm:t>
        <a:bodyPr/>
        <a:lstStyle/>
        <a:p>
          <a:endParaRPr lang="es-ES"/>
        </a:p>
      </dgm:t>
    </dgm:pt>
    <dgm:pt modelId="{2ED5325F-1C9F-4B03-A1C5-4CDFB7E253E4}">
      <dgm:prSet phldrT="[Texto]"/>
      <dgm:spPr>
        <a:solidFill>
          <a:srgbClr val="FFC000"/>
        </a:solidFill>
      </dgm:spPr>
      <dgm:t>
        <a:bodyPr/>
        <a:lstStyle/>
        <a:p>
          <a:r>
            <a:rPr lang="es-EC" b="1" dirty="0" smtClean="0">
              <a:solidFill>
                <a:srgbClr val="0033CC"/>
              </a:solidFill>
            </a:rPr>
            <a:t>TERCERA FASE</a:t>
          </a:r>
          <a:endParaRPr lang="es-ES" b="1" dirty="0" smtClean="0">
            <a:solidFill>
              <a:srgbClr val="0033CC"/>
            </a:solidFill>
          </a:endParaRPr>
        </a:p>
        <a:p>
          <a:r>
            <a:rPr lang="es-EC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C" b="0" dirty="0" smtClean="0">
              <a:solidFill>
                <a:schemeClr val="tx2">
                  <a:lumMod val="50000"/>
                </a:schemeClr>
              </a:solidFill>
            </a:rPr>
            <a:t>Evaluación ciudadana del informe institucional.</a:t>
          </a:r>
          <a:endParaRPr lang="es-ES" b="0" dirty="0">
            <a:solidFill>
              <a:schemeClr val="tx2">
                <a:lumMod val="50000"/>
              </a:schemeClr>
            </a:solidFill>
          </a:endParaRPr>
        </a:p>
      </dgm:t>
    </dgm:pt>
    <dgm:pt modelId="{85796878-EAA1-4448-9816-33BB95BE8FC7}" type="parTrans" cxnId="{45B38B33-DC44-4A54-B509-40F5BA3B37B9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ES"/>
        </a:p>
      </dgm:t>
    </dgm:pt>
    <dgm:pt modelId="{88C50AC8-2C08-4B5F-A13B-92802DF50504}" type="sibTrans" cxnId="{45B38B33-DC44-4A54-B509-40F5BA3B37B9}">
      <dgm:prSet/>
      <dgm:spPr/>
      <dgm:t>
        <a:bodyPr/>
        <a:lstStyle/>
        <a:p>
          <a:endParaRPr lang="es-ES"/>
        </a:p>
      </dgm:t>
    </dgm:pt>
    <dgm:pt modelId="{ADD0977F-0C69-47C2-8064-6BAAF692528F}">
      <dgm:prSet/>
      <dgm:spPr>
        <a:solidFill>
          <a:srgbClr val="00B0F0"/>
        </a:solidFill>
      </dgm:spPr>
      <dgm:t>
        <a:bodyPr/>
        <a:lstStyle/>
        <a:p>
          <a:r>
            <a:rPr lang="es-EC" b="1" dirty="0" smtClean="0">
              <a:solidFill>
                <a:srgbClr val="C00000"/>
              </a:solidFill>
            </a:rPr>
            <a:t>CUARTA FASE </a:t>
          </a:r>
        </a:p>
        <a:p>
          <a:r>
            <a:rPr lang="es-EC" dirty="0" smtClean="0">
              <a:solidFill>
                <a:schemeClr val="tx2">
                  <a:lumMod val="50000"/>
                </a:schemeClr>
              </a:solidFill>
            </a:rPr>
            <a:t>Incorporación de la opinión ciudadana, </a:t>
          </a:r>
        </a:p>
        <a:p>
          <a:r>
            <a:rPr lang="es-EC" dirty="0" smtClean="0">
              <a:solidFill>
                <a:schemeClr val="tx2">
                  <a:lumMod val="50000"/>
                </a:schemeClr>
              </a:solidFill>
            </a:rPr>
            <a:t>retroalimentación y seguimiento</a:t>
          </a:r>
          <a:endParaRPr lang="es-EC" dirty="0">
            <a:solidFill>
              <a:schemeClr val="tx2">
                <a:lumMod val="50000"/>
              </a:schemeClr>
            </a:solidFill>
          </a:endParaRPr>
        </a:p>
      </dgm:t>
    </dgm:pt>
    <dgm:pt modelId="{E22CBFD1-C7CF-4FB8-95D3-5843D3C9C843}" type="parTrans" cxnId="{D57D5A4B-E8EE-4B6A-849B-7BDE4F44E566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EC"/>
        </a:p>
      </dgm:t>
    </dgm:pt>
    <dgm:pt modelId="{5CFBC481-8F74-4F47-8A46-FB36A56EEA9D}" type="sibTrans" cxnId="{D57D5A4B-E8EE-4B6A-849B-7BDE4F44E566}">
      <dgm:prSet/>
      <dgm:spPr/>
      <dgm:t>
        <a:bodyPr/>
        <a:lstStyle/>
        <a:p>
          <a:endParaRPr lang="es-EC"/>
        </a:p>
      </dgm:t>
    </dgm:pt>
    <dgm:pt modelId="{65D58F2C-7AA4-4E31-9147-2A20562E19B4}" type="pres">
      <dgm:prSet presAssocID="{5FAF1F0D-718C-46F4-A4B6-3B377BFD838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1EF60DF-A9A8-4589-B360-D6DCE9D8F41F}" type="pres">
      <dgm:prSet presAssocID="{1313BF35-EEC1-455C-BAAC-D9E134864A57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6D0777A0-4460-4CA9-9D1D-536ABB01AB5C}" type="pres">
      <dgm:prSet presAssocID="{1313BF35-EEC1-455C-BAAC-D9E134864A57}" presName="rootComposite1" presStyleCnt="0"/>
      <dgm:spPr/>
      <dgm:t>
        <a:bodyPr/>
        <a:lstStyle/>
        <a:p>
          <a:endParaRPr lang="es-ES"/>
        </a:p>
      </dgm:t>
    </dgm:pt>
    <dgm:pt modelId="{AC495620-943E-4987-BC99-84553006B3FA}" type="pres">
      <dgm:prSet presAssocID="{1313BF35-EEC1-455C-BAAC-D9E134864A57}" presName="rootText1" presStyleLbl="node0" presStyleIdx="0" presStyleCnt="1" custScaleX="103469" custScaleY="57676" custLinFactY="100000" custLinFactNeighborX="-265" custLinFactNeighborY="1835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51E1210-EAD2-4FDE-88C2-3A3E0DCE8AD7}" type="pres">
      <dgm:prSet presAssocID="{1313BF35-EEC1-455C-BAAC-D9E134864A57}" presName="rootConnector1" presStyleLbl="node1" presStyleIdx="0" presStyleCnt="0"/>
      <dgm:spPr/>
      <dgm:t>
        <a:bodyPr/>
        <a:lstStyle/>
        <a:p>
          <a:endParaRPr lang="es-ES"/>
        </a:p>
      </dgm:t>
    </dgm:pt>
    <dgm:pt modelId="{676BD347-81CA-48F5-8035-F028CBF73AE0}" type="pres">
      <dgm:prSet presAssocID="{1313BF35-EEC1-455C-BAAC-D9E134864A57}" presName="hierChild2" presStyleCnt="0"/>
      <dgm:spPr/>
      <dgm:t>
        <a:bodyPr/>
        <a:lstStyle/>
        <a:p>
          <a:endParaRPr lang="es-ES"/>
        </a:p>
      </dgm:t>
    </dgm:pt>
    <dgm:pt modelId="{B14D855D-0CF7-4026-A477-9D66A3CCB7A7}" type="pres">
      <dgm:prSet presAssocID="{0A688D3D-0CCE-4E7F-8790-68B87BFC4821}" presName="Name37" presStyleLbl="parChTrans1D2" presStyleIdx="0" presStyleCnt="4"/>
      <dgm:spPr/>
      <dgm:t>
        <a:bodyPr/>
        <a:lstStyle/>
        <a:p>
          <a:endParaRPr lang="es-ES"/>
        </a:p>
      </dgm:t>
    </dgm:pt>
    <dgm:pt modelId="{0A8E98E2-8C3E-40B2-81C0-C70CE4EF9431}" type="pres">
      <dgm:prSet presAssocID="{EEB10F5C-924F-43D5-8652-9708A668684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D4BE1E54-DA8A-4701-A6BA-3E407876AE3C}" type="pres">
      <dgm:prSet presAssocID="{EEB10F5C-924F-43D5-8652-9708A668684B}" presName="rootComposite" presStyleCnt="0"/>
      <dgm:spPr/>
      <dgm:t>
        <a:bodyPr/>
        <a:lstStyle/>
        <a:p>
          <a:endParaRPr lang="es-ES"/>
        </a:p>
      </dgm:t>
    </dgm:pt>
    <dgm:pt modelId="{F7577E1B-95A9-429A-B9E0-6DB2AC466676}" type="pres">
      <dgm:prSet presAssocID="{EEB10F5C-924F-43D5-8652-9708A668684B}" presName="rootText" presStyleLbl="node2" presStyleIdx="0" presStyleCnt="4" custScaleX="132977" custScaleY="12739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79C0A45-5D85-4D34-A6BE-030B2951824F}" type="pres">
      <dgm:prSet presAssocID="{EEB10F5C-924F-43D5-8652-9708A668684B}" presName="rootConnector" presStyleLbl="node2" presStyleIdx="0" presStyleCnt="4"/>
      <dgm:spPr/>
      <dgm:t>
        <a:bodyPr/>
        <a:lstStyle/>
        <a:p>
          <a:endParaRPr lang="es-ES"/>
        </a:p>
      </dgm:t>
    </dgm:pt>
    <dgm:pt modelId="{F1CD2C97-E5CC-4B46-9387-C46D33F8C0F6}" type="pres">
      <dgm:prSet presAssocID="{EEB10F5C-924F-43D5-8652-9708A668684B}" presName="hierChild4" presStyleCnt="0"/>
      <dgm:spPr/>
      <dgm:t>
        <a:bodyPr/>
        <a:lstStyle/>
        <a:p>
          <a:endParaRPr lang="es-ES"/>
        </a:p>
      </dgm:t>
    </dgm:pt>
    <dgm:pt modelId="{49B725C0-D57A-4EEE-8C33-52EF52C2BF5B}" type="pres">
      <dgm:prSet presAssocID="{EEB10F5C-924F-43D5-8652-9708A668684B}" presName="hierChild5" presStyleCnt="0"/>
      <dgm:spPr/>
      <dgm:t>
        <a:bodyPr/>
        <a:lstStyle/>
        <a:p>
          <a:endParaRPr lang="es-ES"/>
        </a:p>
      </dgm:t>
    </dgm:pt>
    <dgm:pt modelId="{5A90F649-AA5A-4C75-9893-EC08830DAEC2}" type="pres">
      <dgm:prSet presAssocID="{EF58AC6B-E43D-440C-A054-64F573EC6EDC}" presName="Name37" presStyleLbl="parChTrans1D2" presStyleIdx="1" presStyleCnt="4"/>
      <dgm:spPr/>
      <dgm:t>
        <a:bodyPr/>
        <a:lstStyle/>
        <a:p>
          <a:endParaRPr lang="es-ES"/>
        </a:p>
      </dgm:t>
    </dgm:pt>
    <dgm:pt modelId="{7C10DBA1-FFB0-4B28-BE03-F76DCCF555DB}" type="pres">
      <dgm:prSet presAssocID="{36370539-D1DC-4E04-BABF-0F8670480AA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565310A1-E2D0-4FB8-BE4F-B4B2F1CFA961}" type="pres">
      <dgm:prSet presAssocID="{36370539-D1DC-4E04-BABF-0F8670480AAB}" presName="rootComposite" presStyleCnt="0"/>
      <dgm:spPr/>
      <dgm:t>
        <a:bodyPr/>
        <a:lstStyle/>
        <a:p>
          <a:endParaRPr lang="es-ES"/>
        </a:p>
      </dgm:t>
    </dgm:pt>
    <dgm:pt modelId="{CCF22D82-4DD3-4C46-9918-7D3F5B7B5618}" type="pres">
      <dgm:prSet presAssocID="{36370539-D1DC-4E04-BABF-0F8670480AAB}" presName="rootText" presStyleLbl="node2" presStyleIdx="1" presStyleCnt="4" custScaleX="84433" custScaleY="12079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4402930-A184-41FB-8A08-BD61769D77CA}" type="pres">
      <dgm:prSet presAssocID="{36370539-D1DC-4E04-BABF-0F8670480AAB}" presName="rootConnector" presStyleLbl="node2" presStyleIdx="1" presStyleCnt="4"/>
      <dgm:spPr/>
      <dgm:t>
        <a:bodyPr/>
        <a:lstStyle/>
        <a:p>
          <a:endParaRPr lang="es-ES"/>
        </a:p>
      </dgm:t>
    </dgm:pt>
    <dgm:pt modelId="{38ECF955-625B-4AAB-8D7F-B0969D36DD6D}" type="pres">
      <dgm:prSet presAssocID="{36370539-D1DC-4E04-BABF-0F8670480AAB}" presName="hierChild4" presStyleCnt="0"/>
      <dgm:spPr/>
      <dgm:t>
        <a:bodyPr/>
        <a:lstStyle/>
        <a:p>
          <a:endParaRPr lang="es-ES"/>
        </a:p>
      </dgm:t>
    </dgm:pt>
    <dgm:pt modelId="{066FF318-A40F-48F5-A69E-BFB850B95552}" type="pres">
      <dgm:prSet presAssocID="{36370539-D1DC-4E04-BABF-0F8670480AAB}" presName="hierChild5" presStyleCnt="0"/>
      <dgm:spPr/>
      <dgm:t>
        <a:bodyPr/>
        <a:lstStyle/>
        <a:p>
          <a:endParaRPr lang="es-ES"/>
        </a:p>
      </dgm:t>
    </dgm:pt>
    <dgm:pt modelId="{66B5EC89-958A-4B83-8B95-E187D30239A6}" type="pres">
      <dgm:prSet presAssocID="{85796878-EAA1-4448-9816-33BB95BE8FC7}" presName="Name37" presStyleLbl="parChTrans1D2" presStyleIdx="2" presStyleCnt="4"/>
      <dgm:spPr/>
      <dgm:t>
        <a:bodyPr/>
        <a:lstStyle/>
        <a:p>
          <a:endParaRPr lang="es-ES"/>
        </a:p>
      </dgm:t>
    </dgm:pt>
    <dgm:pt modelId="{0368DA0E-5584-4AB8-9330-FD7DB63DF5AD}" type="pres">
      <dgm:prSet presAssocID="{2ED5325F-1C9F-4B03-A1C5-4CDFB7E253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C22666FC-EFDB-40CF-988C-65AD75958BF8}" type="pres">
      <dgm:prSet presAssocID="{2ED5325F-1C9F-4B03-A1C5-4CDFB7E253E4}" presName="rootComposite" presStyleCnt="0"/>
      <dgm:spPr/>
      <dgm:t>
        <a:bodyPr/>
        <a:lstStyle/>
        <a:p>
          <a:endParaRPr lang="es-ES"/>
        </a:p>
      </dgm:t>
    </dgm:pt>
    <dgm:pt modelId="{814A2538-C4CC-438B-BCD0-C97F3F1F9C81}" type="pres">
      <dgm:prSet presAssocID="{2ED5325F-1C9F-4B03-A1C5-4CDFB7E253E4}" presName="rootText" presStyleLbl="node2" presStyleIdx="2" presStyleCnt="4" custScaleX="65308" custScaleY="117008" custLinFactNeighborX="-230" custLinFactNeighborY="-6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D7A218F-5595-4DC8-AA30-F7AE91FEA3DA}" type="pres">
      <dgm:prSet presAssocID="{2ED5325F-1C9F-4B03-A1C5-4CDFB7E253E4}" presName="rootConnector" presStyleLbl="node2" presStyleIdx="2" presStyleCnt="4"/>
      <dgm:spPr/>
      <dgm:t>
        <a:bodyPr/>
        <a:lstStyle/>
        <a:p>
          <a:endParaRPr lang="es-ES"/>
        </a:p>
      </dgm:t>
    </dgm:pt>
    <dgm:pt modelId="{26415BE3-B455-46E2-BAAF-C54D02DE3A57}" type="pres">
      <dgm:prSet presAssocID="{2ED5325F-1C9F-4B03-A1C5-4CDFB7E253E4}" presName="hierChild4" presStyleCnt="0"/>
      <dgm:spPr/>
      <dgm:t>
        <a:bodyPr/>
        <a:lstStyle/>
        <a:p>
          <a:endParaRPr lang="es-ES"/>
        </a:p>
      </dgm:t>
    </dgm:pt>
    <dgm:pt modelId="{0561EF32-3BA8-416E-A37A-9456BE50AD8F}" type="pres">
      <dgm:prSet presAssocID="{2ED5325F-1C9F-4B03-A1C5-4CDFB7E253E4}" presName="hierChild5" presStyleCnt="0"/>
      <dgm:spPr/>
      <dgm:t>
        <a:bodyPr/>
        <a:lstStyle/>
        <a:p>
          <a:endParaRPr lang="es-ES"/>
        </a:p>
      </dgm:t>
    </dgm:pt>
    <dgm:pt modelId="{32F7B0FC-2B6C-4D96-A738-5A29876C994E}" type="pres">
      <dgm:prSet presAssocID="{E22CBFD1-C7CF-4FB8-95D3-5843D3C9C843}" presName="Name37" presStyleLbl="parChTrans1D2" presStyleIdx="3" presStyleCnt="4"/>
      <dgm:spPr/>
      <dgm:t>
        <a:bodyPr/>
        <a:lstStyle/>
        <a:p>
          <a:endParaRPr lang="es-EC"/>
        </a:p>
      </dgm:t>
    </dgm:pt>
    <dgm:pt modelId="{B3A98D46-ADD4-456B-B0A0-4F0A19769A60}" type="pres">
      <dgm:prSet presAssocID="{ADD0977F-0C69-47C2-8064-6BAAF692528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67454C6-07BC-4397-9E74-9A1437B4D156}" type="pres">
      <dgm:prSet presAssocID="{ADD0977F-0C69-47C2-8064-6BAAF692528F}" presName="rootComposite" presStyleCnt="0"/>
      <dgm:spPr/>
      <dgm:t>
        <a:bodyPr/>
        <a:lstStyle/>
        <a:p>
          <a:endParaRPr lang="es-EC"/>
        </a:p>
      </dgm:t>
    </dgm:pt>
    <dgm:pt modelId="{EBBBCF46-A863-4100-A9D7-CBD5EFB06687}" type="pres">
      <dgm:prSet presAssocID="{ADD0977F-0C69-47C2-8064-6BAAF692528F}" presName="rootText" presStyleLbl="node2" presStyleIdx="3" presStyleCnt="4" custScaleX="104500" custScaleY="115021" custLinFactNeighborX="-227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A034D32-AD45-4AD2-80B9-1B970295DD28}" type="pres">
      <dgm:prSet presAssocID="{ADD0977F-0C69-47C2-8064-6BAAF692528F}" presName="rootConnector" presStyleLbl="node2" presStyleIdx="3" presStyleCnt="4"/>
      <dgm:spPr/>
      <dgm:t>
        <a:bodyPr/>
        <a:lstStyle/>
        <a:p>
          <a:endParaRPr lang="es-EC"/>
        </a:p>
      </dgm:t>
    </dgm:pt>
    <dgm:pt modelId="{553DF6B2-0A2C-4FC6-8448-3C121CBA992B}" type="pres">
      <dgm:prSet presAssocID="{ADD0977F-0C69-47C2-8064-6BAAF692528F}" presName="hierChild4" presStyleCnt="0"/>
      <dgm:spPr/>
      <dgm:t>
        <a:bodyPr/>
        <a:lstStyle/>
        <a:p>
          <a:endParaRPr lang="es-EC"/>
        </a:p>
      </dgm:t>
    </dgm:pt>
    <dgm:pt modelId="{DD3BE44C-D73A-427C-AD4F-6D02AF29855F}" type="pres">
      <dgm:prSet presAssocID="{ADD0977F-0C69-47C2-8064-6BAAF692528F}" presName="hierChild5" presStyleCnt="0"/>
      <dgm:spPr/>
      <dgm:t>
        <a:bodyPr/>
        <a:lstStyle/>
        <a:p>
          <a:endParaRPr lang="es-EC"/>
        </a:p>
      </dgm:t>
    </dgm:pt>
    <dgm:pt modelId="{181AD0DF-E1B8-4AA9-B737-31469C672C6E}" type="pres">
      <dgm:prSet presAssocID="{1313BF35-EEC1-455C-BAAC-D9E134864A57}" presName="hierChild3" presStyleCnt="0"/>
      <dgm:spPr/>
      <dgm:t>
        <a:bodyPr/>
        <a:lstStyle/>
        <a:p>
          <a:endParaRPr lang="es-ES"/>
        </a:p>
      </dgm:t>
    </dgm:pt>
  </dgm:ptLst>
  <dgm:cxnLst>
    <dgm:cxn modelId="{6220810C-18F1-4BC2-9680-FE4DBB8273E4}" type="presOf" srcId="{EEB10F5C-924F-43D5-8652-9708A668684B}" destId="{579C0A45-5D85-4D34-A6BE-030B2951824F}" srcOrd="1" destOrd="0" presId="urn:microsoft.com/office/officeart/2005/8/layout/orgChart1"/>
    <dgm:cxn modelId="{D57D5A4B-E8EE-4B6A-849B-7BDE4F44E566}" srcId="{1313BF35-EEC1-455C-BAAC-D9E134864A57}" destId="{ADD0977F-0C69-47C2-8064-6BAAF692528F}" srcOrd="3" destOrd="0" parTransId="{E22CBFD1-C7CF-4FB8-95D3-5843D3C9C843}" sibTransId="{5CFBC481-8F74-4F47-8A46-FB36A56EEA9D}"/>
    <dgm:cxn modelId="{338F52E6-10EE-435D-A40B-D3EAB10C0792}" type="presOf" srcId="{2ED5325F-1C9F-4B03-A1C5-4CDFB7E253E4}" destId="{DD7A218F-5595-4DC8-AA30-F7AE91FEA3DA}" srcOrd="1" destOrd="0" presId="urn:microsoft.com/office/officeart/2005/8/layout/orgChart1"/>
    <dgm:cxn modelId="{496470AB-EC24-48D3-90B1-8FC6EC1D37F1}" srcId="{1313BF35-EEC1-455C-BAAC-D9E134864A57}" destId="{36370539-D1DC-4E04-BABF-0F8670480AAB}" srcOrd="1" destOrd="0" parTransId="{EF58AC6B-E43D-440C-A054-64F573EC6EDC}" sibTransId="{6FD01C8E-DD5A-42C0-BBB5-9797CCEFAA4E}"/>
    <dgm:cxn modelId="{E55ED951-3BA2-4CC3-AC6C-7CA8F7725052}" type="presOf" srcId="{1313BF35-EEC1-455C-BAAC-D9E134864A57}" destId="{AC495620-943E-4987-BC99-84553006B3FA}" srcOrd="0" destOrd="0" presId="urn:microsoft.com/office/officeart/2005/8/layout/orgChart1"/>
    <dgm:cxn modelId="{9F9B2159-2301-4901-B36D-8223FD012156}" type="presOf" srcId="{5FAF1F0D-718C-46F4-A4B6-3B377BFD8385}" destId="{65D58F2C-7AA4-4E31-9147-2A20562E19B4}" srcOrd="0" destOrd="0" presId="urn:microsoft.com/office/officeart/2005/8/layout/orgChart1"/>
    <dgm:cxn modelId="{138248AD-9042-4C7F-A020-A51C5FCA4787}" type="presOf" srcId="{1313BF35-EEC1-455C-BAAC-D9E134864A57}" destId="{451E1210-EAD2-4FDE-88C2-3A3E0DCE8AD7}" srcOrd="1" destOrd="0" presId="urn:microsoft.com/office/officeart/2005/8/layout/orgChart1"/>
    <dgm:cxn modelId="{E289072B-7CD5-44FD-B033-88BF13FE63F3}" srcId="{1313BF35-EEC1-455C-BAAC-D9E134864A57}" destId="{EEB10F5C-924F-43D5-8652-9708A668684B}" srcOrd="0" destOrd="0" parTransId="{0A688D3D-0CCE-4E7F-8790-68B87BFC4821}" sibTransId="{98816DF3-88A8-4F76-A664-4D31AF25C5DE}"/>
    <dgm:cxn modelId="{C0C76BAB-9C68-42E0-AD5D-A007E75EB0EA}" type="presOf" srcId="{2ED5325F-1C9F-4B03-A1C5-4CDFB7E253E4}" destId="{814A2538-C4CC-438B-BCD0-C97F3F1F9C81}" srcOrd="0" destOrd="0" presId="urn:microsoft.com/office/officeart/2005/8/layout/orgChart1"/>
    <dgm:cxn modelId="{856D1AC7-45D9-456A-8FBF-94D2D8F35F64}" type="presOf" srcId="{EF58AC6B-E43D-440C-A054-64F573EC6EDC}" destId="{5A90F649-AA5A-4C75-9893-EC08830DAEC2}" srcOrd="0" destOrd="0" presId="urn:microsoft.com/office/officeart/2005/8/layout/orgChart1"/>
    <dgm:cxn modelId="{BB182C6A-3EF8-4635-A217-B80D7F5617BF}" type="presOf" srcId="{85796878-EAA1-4448-9816-33BB95BE8FC7}" destId="{66B5EC89-958A-4B83-8B95-E187D30239A6}" srcOrd="0" destOrd="0" presId="urn:microsoft.com/office/officeart/2005/8/layout/orgChart1"/>
    <dgm:cxn modelId="{C4A2C930-49C6-4D56-85BA-40919CA80885}" type="presOf" srcId="{ADD0977F-0C69-47C2-8064-6BAAF692528F}" destId="{EBBBCF46-A863-4100-A9D7-CBD5EFB06687}" srcOrd="0" destOrd="0" presId="urn:microsoft.com/office/officeart/2005/8/layout/orgChart1"/>
    <dgm:cxn modelId="{6D5E632C-AB93-453F-8898-CFC7E84A1A03}" type="presOf" srcId="{EEB10F5C-924F-43D5-8652-9708A668684B}" destId="{F7577E1B-95A9-429A-B9E0-6DB2AC466676}" srcOrd="0" destOrd="0" presId="urn:microsoft.com/office/officeart/2005/8/layout/orgChart1"/>
    <dgm:cxn modelId="{529AD425-B806-4052-B655-A386A968AC5C}" type="presOf" srcId="{E22CBFD1-C7CF-4FB8-95D3-5843D3C9C843}" destId="{32F7B0FC-2B6C-4D96-A738-5A29876C994E}" srcOrd="0" destOrd="0" presId="urn:microsoft.com/office/officeart/2005/8/layout/orgChart1"/>
    <dgm:cxn modelId="{1AFC80F3-CC7A-4FE2-AAFC-E533C098E54D}" type="presOf" srcId="{36370539-D1DC-4E04-BABF-0F8670480AAB}" destId="{CCF22D82-4DD3-4C46-9918-7D3F5B7B5618}" srcOrd="0" destOrd="0" presId="urn:microsoft.com/office/officeart/2005/8/layout/orgChart1"/>
    <dgm:cxn modelId="{45B38B33-DC44-4A54-B509-40F5BA3B37B9}" srcId="{1313BF35-EEC1-455C-BAAC-D9E134864A57}" destId="{2ED5325F-1C9F-4B03-A1C5-4CDFB7E253E4}" srcOrd="2" destOrd="0" parTransId="{85796878-EAA1-4448-9816-33BB95BE8FC7}" sibTransId="{88C50AC8-2C08-4B5F-A13B-92802DF50504}"/>
    <dgm:cxn modelId="{FDF3DC6E-FAC2-4580-9DFF-1AC8474B18FC}" type="presOf" srcId="{0A688D3D-0CCE-4E7F-8790-68B87BFC4821}" destId="{B14D855D-0CF7-4026-A477-9D66A3CCB7A7}" srcOrd="0" destOrd="0" presId="urn:microsoft.com/office/officeart/2005/8/layout/orgChart1"/>
    <dgm:cxn modelId="{DDB81650-1B11-4F71-80EC-6E3AF73BB0EB}" type="presOf" srcId="{36370539-D1DC-4E04-BABF-0F8670480AAB}" destId="{74402930-A184-41FB-8A08-BD61769D77CA}" srcOrd="1" destOrd="0" presId="urn:microsoft.com/office/officeart/2005/8/layout/orgChart1"/>
    <dgm:cxn modelId="{759B9218-85F8-455B-BC57-04C9D0E44FE8}" type="presOf" srcId="{ADD0977F-0C69-47C2-8064-6BAAF692528F}" destId="{1A034D32-AD45-4AD2-80B9-1B970295DD28}" srcOrd="1" destOrd="0" presId="urn:microsoft.com/office/officeart/2005/8/layout/orgChart1"/>
    <dgm:cxn modelId="{669B7358-8554-4087-8BAE-DA9CFD3F4472}" srcId="{5FAF1F0D-718C-46F4-A4B6-3B377BFD8385}" destId="{1313BF35-EEC1-455C-BAAC-D9E134864A57}" srcOrd="0" destOrd="0" parTransId="{656D3BA0-647D-4D64-9B63-3890B77CDB52}" sibTransId="{5D314ADB-C1AC-45F5-A609-9DE261C345F3}"/>
    <dgm:cxn modelId="{C2A443C9-A417-45E3-BB4F-08FA35866D38}" type="presParOf" srcId="{65D58F2C-7AA4-4E31-9147-2A20562E19B4}" destId="{A1EF60DF-A9A8-4589-B360-D6DCE9D8F41F}" srcOrd="0" destOrd="0" presId="urn:microsoft.com/office/officeart/2005/8/layout/orgChart1"/>
    <dgm:cxn modelId="{CF8804B7-27C5-4DE8-9B83-0AE5B75124E6}" type="presParOf" srcId="{A1EF60DF-A9A8-4589-B360-D6DCE9D8F41F}" destId="{6D0777A0-4460-4CA9-9D1D-536ABB01AB5C}" srcOrd="0" destOrd="0" presId="urn:microsoft.com/office/officeart/2005/8/layout/orgChart1"/>
    <dgm:cxn modelId="{90CAA693-DB69-4E02-8151-EFDDD3E0343F}" type="presParOf" srcId="{6D0777A0-4460-4CA9-9D1D-536ABB01AB5C}" destId="{AC495620-943E-4987-BC99-84553006B3FA}" srcOrd="0" destOrd="0" presId="urn:microsoft.com/office/officeart/2005/8/layout/orgChart1"/>
    <dgm:cxn modelId="{CE921ED6-2528-4132-8450-1239C6F941FD}" type="presParOf" srcId="{6D0777A0-4460-4CA9-9D1D-536ABB01AB5C}" destId="{451E1210-EAD2-4FDE-88C2-3A3E0DCE8AD7}" srcOrd="1" destOrd="0" presId="urn:microsoft.com/office/officeart/2005/8/layout/orgChart1"/>
    <dgm:cxn modelId="{1CD6F8EC-1B05-4B0D-921E-109858DBAB5E}" type="presParOf" srcId="{A1EF60DF-A9A8-4589-B360-D6DCE9D8F41F}" destId="{676BD347-81CA-48F5-8035-F028CBF73AE0}" srcOrd="1" destOrd="0" presId="urn:microsoft.com/office/officeart/2005/8/layout/orgChart1"/>
    <dgm:cxn modelId="{E1165DDD-25B0-45B1-B4E9-307A006F852F}" type="presParOf" srcId="{676BD347-81CA-48F5-8035-F028CBF73AE0}" destId="{B14D855D-0CF7-4026-A477-9D66A3CCB7A7}" srcOrd="0" destOrd="0" presId="urn:microsoft.com/office/officeart/2005/8/layout/orgChart1"/>
    <dgm:cxn modelId="{D59E4871-7598-46E8-B291-D3BBD5F4FAF5}" type="presParOf" srcId="{676BD347-81CA-48F5-8035-F028CBF73AE0}" destId="{0A8E98E2-8C3E-40B2-81C0-C70CE4EF9431}" srcOrd="1" destOrd="0" presId="urn:microsoft.com/office/officeart/2005/8/layout/orgChart1"/>
    <dgm:cxn modelId="{0C092DAC-A48C-4E93-AFC1-7BA19672BEF2}" type="presParOf" srcId="{0A8E98E2-8C3E-40B2-81C0-C70CE4EF9431}" destId="{D4BE1E54-DA8A-4701-A6BA-3E407876AE3C}" srcOrd="0" destOrd="0" presId="urn:microsoft.com/office/officeart/2005/8/layout/orgChart1"/>
    <dgm:cxn modelId="{A1BB7443-BF90-433F-965D-B65B860FE0F8}" type="presParOf" srcId="{D4BE1E54-DA8A-4701-A6BA-3E407876AE3C}" destId="{F7577E1B-95A9-429A-B9E0-6DB2AC466676}" srcOrd="0" destOrd="0" presId="urn:microsoft.com/office/officeart/2005/8/layout/orgChart1"/>
    <dgm:cxn modelId="{A7E03C79-0F75-4AFF-9862-06AEF3F17660}" type="presParOf" srcId="{D4BE1E54-DA8A-4701-A6BA-3E407876AE3C}" destId="{579C0A45-5D85-4D34-A6BE-030B2951824F}" srcOrd="1" destOrd="0" presId="urn:microsoft.com/office/officeart/2005/8/layout/orgChart1"/>
    <dgm:cxn modelId="{397CDDFB-3789-49B4-85DF-9AF5AEF6B0DA}" type="presParOf" srcId="{0A8E98E2-8C3E-40B2-81C0-C70CE4EF9431}" destId="{F1CD2C97-E5CC-4B46-9387-C46D33F8C0F6}" srcOrd="1" destOrd="0" presId="urn:microsoft.com/office/officeart/2005/8/layout/orgChart1"/>
    <dgm:cxn modelId="{51DD07EA-2335-4DE3-9708-7EB2E3998FD7}" type="presParOf" srcId="{0A8E98E2-8C3E-40B2-81C0-C70CE4EF9431}" destId="{49B725C0-D57A-4EEE-8C33-52EF52C2BF5B}" srcOrd="2" destOrd="0" presId="urn:microsoft.com/office/officeart/2005/8/layout/orgChart1"/>
    <dgm:cxn modelId="{68B564D3-22DC-4B1A-B4A2-1ED2FB7D191D}" type="presParOf" srcId="{676BD347-81CA-48F5-8035-F028CBF73AE0}" destId="{5A90F649-AA5A-4C75-9893-EC08830DAEC2}" srcOrd="2" destOrd="0" presId="urn:microsoft.com/office/officeart/2005/8/layout/orgChart1"/>
    <dgm:cxn modelId="{1725F52C-5941-4E85-9857-7E9D536A2F3F}" type="presParOf" srcId="{676BD347-81CA-48F5-8035-F028CBF73AE0}" destId="{7C10DBA1-FFB0-4B28-BE03-F76DCCF555DB}" srcOrd="3" destOrd="0" presId="urn:microsoft.com/office/officeart/2005/8/layout/orgChart1"/>
    <dgm:cxn modelId="{26CA9E85-B6D6-474D-8095-31ED4B90D210}" type="presParOf" srcId="{7C10DBA1-FFB0-4B28-BE03-F76DCCF555DB}" destId="{565310A1-E2D0-4FB8-BE4F-B4B2F1CFA961}" srcOrd="0" destOrd="0" presId="urn:microsoft.com/office/officeart/2005/8/layout/orgChart1"/>
    <dgm:cxn modelId="{AF2DF2E3-E847-4DFA-830D-E37CCBC51D53}" type="presParOf" srcId="{565310A1-E2D0-4FB8-BE4F-B4B2F1CFA961}" destId="{CCF22D82-4DD3-4C46-9918-7D3F5B7B5618}" srcOrd="0" destOrd="0" presId="urn:microsoft.com/office/officeart/2005/8/layout/orgChart1"/>
    <dgm:cxn modelId="{FF3CCEB8-29E0-4B40-9501-793E0A42C507}" type="presParOf" srcId="{565310A1-E2D0-4FB8-BE4F-B4B2F1CFA961}" destId="{74402930-A184-41FB-8A08-BD61769D77CA}" srcOrd="1" destOrd="0" presId="urn:microsoft.com/office/officeart/2005/8/layout/orgChart1"/>
    <dgm:cxn modelId="{11BE1D3C-2DBE-4F0A-A8CB-D50987AF363A}" type="presParOf" srcId="{7C10DBA1-FFB0-4B28-BE03-F76DCCF555DB}" destId="{38ECF955-625B-4AAB-8D7F-B0969D36DD6D}" srcOrd="1" destOrd="0" presId="urn:microsoft.com/office/officeart/2005/8/layout/orgChart1"/>
    <dgm:cxn modelId="{EBD9045E-73A6-42FB-B9C1-F3899ADA6486}" type="presParOf" srcId="{7C10DBA1-FFB0-4B28-BE03-F76DCCF555DB}" destId="{066FF318-A40F-48F5-A69E-BFB850B95552}" srcOrd="2" destOrd="0" presId="urn:microsoft.com/office/officeart/2005/8/layout/orgChart1"/>
    <dgm:cxn modelId="{5744DCDE-B82B-40B4-B3E3-55B28A509745}" type="presParOf" srcId="{676BD347-81CA-48F5-8035-F028CBF73AE0}" destId="{66B5EC89-958A-4B83-8B95-E187D30239A6}" srcOrd="4" destOrd="0" presId="urn:microsoft.com/office/officeart/2005/8/layout/orgChart1"/>
    <dgm:cxn modelId="{96350071-FC10-4E88-8BE8-C242BB702654}" type="presParOf" srcId="{676BD347-81CA-48F5-8035-F028CBF73AE0}" destId="{0368DA0E-5584-4AB8-9330-FD7DB63DF5AD}" srcOrd="5" destOrd="0" presId="urn:microsoft.com/office/officeart/2005/8/layout/orgChart1"/>
    <dgm:cxn modelId="{37B3F5CF-6242-4DAF-BA3D-ACAE38EC38DB}" type="presParOf" srcId="{0368DA0E-5584-4AB8-9330-FD7DB63DF5AD}" destId="{C22666FC-EFDB-40CF-988C-65AD75958BF8}" srcOrd="0" destOrd="0" presId="urn:microsoft.com/office/officeart/2005/8/layout/orgChart1"/>
    <dgm:cxn modelId="{9BE0EA44-5431-4B8A-B11C-7955C7CE99BA}" type="presParOf" srcId="{C22666FC-EFDB-40CF-988C-65AD75958BF8}" destId="{814A2538-C4CC-438B-BCD0-C97F3F1F9C81}" srcOrd="0" destOrd="0" presId="urn:microsoft.com/office/officeart/2005/8/layout/orgChart1"/>
    <dgm:cxn modelId="{E47AA487-3A04-4B9E-9BCD-9114667804F6}" type="presParOf" srcId="{C22666FC-EFDB-40CF-988C-65AD75958BF8}" destId="{DD7A218F-5595-4DC8-AA30-F7AE91FEA3DA}" srcOrd="1" destOrd="0" presId="urn:microsoft.com/office/officeart/2005/8/layout/orgChart1"/>
    <dgm:cxn modelId="{E764D515-4AA0-4484-8783-C0D7C9FB4056}" type="presParOf" srcId="{0368DA0E-5584-4AB8-9330-FD7DB63DF5AD}" destId="{26415BE3-B455-46E2-BAAF-C54D02DE3A57}" srcOrd="1" destOrd="0" presId="urn:microsoft.com/office/officeart/2005/8/layout/orgChart1"/>
    <dgm:cxn modelId="{1101FB90-BEE8-4659-B206-D7F1E21FE649}" type="presParOf" srcId="{0368DA0E-5584-4AB8-9330-FD7DB63DF5AD}" destId="{0561EF32-3BA8-416E-A37A-9456BE50AD8F}" srcOrd="2" destOrd="0" presId="urn:microsoft.com/office/officeart/2005/8/layout/orgChart1"/>
    <dgm:cxn modelId="{05CECB7B-96AC-499F-8564-3A4FC0F8D5A7}" type="presParOf" srcId="{676BD347-81CA-48F5-8035-F028CBF73AE0}" destId="{32F7B0FC-2B6C-4D96-A738-5A29876C994E}" srcOrd="6" destOrd="0" presId="urn:microsoft.com/office/officeart/2005/8/layout/orgChart1"/>
    <dgm:cxn modelId="{98974F71-21C0-4FF7-9995-E1220761963C}" type="presParOf" srcId="{676BD347-81CA-48F5-8035-F028CBF73AE0}" destId="{B3A98D46-ADD4-456B-B0A0-4F0A19769A60}" srcOrd="7" destOrd="0" presId="urn:microsoft.com/office/officeart/2005/8/layout/orgChart1"/>
    <dgm:cxn modelId="{7DC5A2E5-14BC-4E7F-BF14-ADD805EFA828}" type="presParOf" srcId="{B3A98D46-ADD4-456B-B0A0-4F0A19769A60}" destId="{167454C6-07BC-4397-9E74-9A1437B4D156}" srcOrd="0" destOrd="0" presId="urn:microsoft.com/office/officeart/2005/8/layout/orgChart1"/>
    <dgm:cxn modelId="{3AF72DC5-6C37-47D3-97B4-833E634B38CA}" type="presParOf" srcId="{167454C6-07BC-4397-9E74-9A1437B4D156}" destId="{EBBBCF46-A863-4100-A9D7-CBD5EFB06687}" srcOrd="0" destOrd="0" presId="urn:microsoft.com/office/officeart/2005/8/layout/orgChart1"/>
    <dgm:cxn modelId="{2D5157FB-8354-4051-B352-CF4F806505C8}" type="presParOf" srcId="{167454C6-07BC-4397-9E74-9A1437B4D156}" destId="{1A034D32-AD45-4AD2-80B9-1B970295DD28}" srcOrd="1" destOrd="0" presId="urn:microsoft.com/office/officeart/2005/8/layout/orgChart1"/>
    <dgm:cxn modelId="{5348303E-CCFF-4641-BD26-EECF1BE73489}" type="presParOf" srcId="{B3A98D46-ADD4-456B-B0A0-4F0A19769A60}" destId="{553DF6B2-0A2C-4FC6-8448-3C121CBA992B}" srcOrd="1" destOrd="0" presId="urn:microsoft.com/office/officeart/2005/8/layout/orgChart1"/>
    <dgm:cxn modelId="{9C6A7063-CFCB-4D13-9B1D-379401277501}" type="presParOf" srcId="{B3A98D46-ADD4-456B-B0A0-4F0A19769A60}" destId="{DD3BE44C-D73A-427C-AD4F-6D02AF29855F}" srcOrd="2" destOrd="0" presId="urn:microsoft.com/office/officeart/2005/8/layout/orgChart1"/>
    <dgm:cxn modelId="{64DDF8E0-C818-4702-8329-CA9709942D52}" type="presParOf" srcId="{A1EF60DF-A9A8-4589-B360-D6DCE9D8F41F}" destId="{181AD0DF-E1B8-4AA9-B737-31469C672C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7B0FC-2B6C-4D96-A738-5A29876C994E}">
      <dsp:nvSpPr>
        <dsp:cNvPr id="0" name=""/>
        <dsp:cNvSpPr/>
      </dsp:nvSpPr>
      <dsp:spPr>
        <a:xfrm>
          <a:off x="5936611" y="2283115"/>
          <a:ext cx="4505926" cy="2648649"/>
        </a:xfrm>
        <a:custGeom>
          <a:avLst/>
          <a:gdLst/>
          <a:ahLst/>
          <a:cxnLst/>
          <a:rect l="0" t="0" r="0" b="0"/>
          <a:pathLst>
            <a:path>
              <a:moveTo>
                <a:pt x="0" y="2648649"/>
              </a:moveTo>
              <a:lnTo>
                <a:pt x="4505926" y="0"/>
              </a:lnTo>
            </a:path>
          </a:pathLst>
        </a:custGeom>
        <a:noFill/>
        <a:ln w="25400" cap="rnd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66B5EC89-958A-4B83-8B95-E187D30239A6}">
      <dsp:nvSpPr>
        <dsp:cNvPr id="0" name=""/>
        <dsp:cNvSpPr/>
      </dsp:nvSpPr>
      <dsp:spPr>
        <a:xfrm>
          <a:off x="5936611" y="2274768"/>
          <a:ext cx="1766745" cy="2656996"/>
        </a:xfrm>
        <a:custGeom>
          <a:avLst/>
          <a:gdLst/>
          <a:ahLst/>
          <a:cxnLst/>
          <a:rect l="0" t="0" r="0" b="0"/>
          <a:pathLst>
            <a:path>
              <a:moveTo>
                <a:pt x="0" y="2656996"/>
              </a:moveTo>
              <a:lnTo>
                <a:pt x="1766745" y="0"/>
              </a:lnTo>
            </a:path>
          </a:pathLst>
        </a:custGeom>
        <a:noFill/>
        <a:ln w="25400" cap="rnd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5A90F649-AA5A-4C75-9893-EC08830DAEC2}">
      <dsp:nvSpPr>
        <dsp:cNvPr id="0" name=""/>
        <dsp:cNvSpPr/>
      </dsp:nvSpPr>
      <dsp:spPr>
        <a:xfrm>
          <a:off x="5181003" y="2283115"/>
          <a:ext cx="755607" cy="2648649"/>
        </a:xfrm>
        <a:custGeom>
          <a:avLst/>
          <a:gdLst/>
          <a:ahLst/>
          <a:cxnLst/>
          <a:rect l="0" t="0" r="0" b="0"/>
          <a:pathLst>
            <a:path>
              <a:moveTo>
                <a:pt x="755607" y="2648649"/>
              </a:moveTo>
              <a:lnTo>
                <a:pt x="0" y="0"/>
              </a:lnTo>
            </a:path>
          </a:pathLst>
        </a:custGeom>
        <a:noFill/>
        <a:ln w="25400" cap="rnd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B14D855D-0CF7-4026-A477-9D66A3CCB7A7}">
      <dsp:nvSpPr>
        <dsp:cNvPr id="0" name=""/>
        <dsp:cNvSpPr/>
      </dsp:nvSpPr>
      <dsp:spPr>
        <a:xfrm>
          <a:off x="1760258" y="2283115"/>
          <a:ext cx="4176352" cy="2648649"/>
        </a:xfrm>
        <a:custGeom>
          <a:avLst/>
          <a:gdLst/>
          <a:ahLst/>
          <a:cxnLst/>
          <a:rect l="0" t="0" r="0" b="0"/>
          <a:pathLst>
            <a:path>
              <a:moveTo>
                <a:pt x="4176352" y="2648649"/>
              </a:moveTo>
              <a:lnTo>
                <a:pt x="0" y="0"/>
              </a:lnTo>
            </a:path>
          </a:pathLst>
        </a:custGeom>
        <a:noFill/>
        <a:ln w="25400" cap="rnd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AC495620-943E-4987-BC99-84553006B3FA}">
      <dsp:nvSpPr>
        <dsp:cNvPr id="0" name=""/>
        <dsp:cNvSpPr/>
      </dsp:nvSpPr>
      <dsp:spPr>
        <a:xfrm>
          <a:off x="4572202" y="4171212"/>
          <a:ext cx="2728816" cy="76055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solidFill>
            <a:schemeClr val="tx2"/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METODOLOGIA</a:t>
          </a:r>
          <a:endParaRPr lang="es-ES" sz="2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572202" y="4171212"/>
        <a:ext cx="2728816" cy="760552"/>
      </dsp:txXfrm>
    </dsp:sp>
    <dsp:sp modelId="{F7577E1B-95A9-429A-B9E0-6DB2AC466676}">
      <dsp:nvSpPr>
        <dsp:cNvPr id="0" name=""/>
        <dsp:cNvSpPr/>
      </dsp:nvSpPr>
      <dsp:spPr>
        <a:xfrm>
          <a:off x="6738" y="2283115"/>
          <a:ext cx="3507038" cy="1679924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cap="none" spc="0" dirty="0" smtClean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PRIMERA FASE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2">
                  <a:lumMod val="50000"/>
                </a:schemeClr>
              </a:solidFill>
            </a:rPr>
            <a:t>Planificación y facilitación del proceso desde la asamblea ciudadana.</a:t>
          </a:r>
          <a:endParaRPr lang="es-ES" sz="2000" b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738" y="2283115"/>
        <a:ext cx="3507038" cy="1679924"/>
      </dsp:txXfrm>
    </dsp:sp>
    <dsp:sp modelId="{CCF22D82-4DD3-4C46-9918-7D3F5B7B5618}">
      <dsp:nvSpPr>
        <dsp:cNvPr id="0" name=""/>
        <dsp:cNvSpPr/>
      </dsp:nvSpPr>
      <dsp:spPr>
        <a:xfrm>
          <a:off x="4067616" y="2283115"/>
          <a:ext cx="2226774" cy="1592853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rgbClr val="C00000"/>
              </a:solidFill>
            </a:rPr>
            <a:t>SEGUNDA FASE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0" kern="1200" dirty="0" smtClean="0">
              <a:solidFill>
                <a:schemeClr val="tx2">
                  <a:lumMod val="50000"/>
                </a:schemeClr>
              </a:solidFill>
            </a:rPr>
            <a:t>Evaluación de la gestión y redacción del informe de la institución. </a:t>
          </a:r>
          <a:endParaRPr lang="es-ES" sz="1900" b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067616" y="2283115"/>
        <a:ext cx="2226774" cy="1592853"/>
      </dsp:txXfrm>
    </dsp:sp>
    <dsp:sp modelId="{814A2538-C4CC-438B-BCD0-C97F3F1F9C81}">
      <dsp:nvSpPr>
        <dsp:cNvPr id="0" name=""/>
        <dsp:cNvSpPr/>
      </dsp:nvSpPr>
      <dsp:spPr>
        <a:xfrm>
          <a:off x="6842163" y="2274768"/>
          <a:ext cx="1722385" cy="154294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rgbClr val="0033CC"/>
              </a:solidFill>
            </a:rPr>
            <a:t>TERCERA FASE</a:t>
          </a:r>
          <a:endParaRPr lang="es-ES" sz="1900" b="1" kern="1200" dirty="0" smtClean="0">
            <a:solidFill>
              <a:srgbClr val="0033CC"/>
            </a:solidFill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C" sz="1900" b="0" kern="1200" dirty="0" smtClean="0">
              <a:solidFill>
                <a:schemeClr val="tx2">
                  <a:lumMod val="50000"/>
                </a:schemeClr>
              </a:solidFill>
            </a:rPr>
            <a:t>Evaluación ciudadana del informe institucional.</a:t>
          </a:r>
          <a:endParaRPr lang="es-ES" sz="1900" b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842163" y="2274768"/>
        <a:ext cx="1722385" cy="1542942"/>
      </dsp:txXfrm>
    </dsp:sp>
    <dsp:sp modelId="{EBBBCF46-A863-4100-A9D7-CBD5EFB06687}">
      <dsp:nvSpPr>
        <dsp:cNvPr id="0" name=""/>
        <dsp:cNvSpPr/>
      </dsp:nvSpPr>
      <dsp:spPr>
        <a:xfrm>
          <a:off x="9064534" y="2283115"/>
          <a:ext cx="2756007" cy="1516740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rgbClr val="C00000"/>
              </a:solidFill>
            </a:rPr>
            <a:t>CUARTA FASE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2">
                  <a:lumMod val="50000"/>
                </a:schemeClr>
              </a:solidFill>
            </a:rPr>
            <a:t>Incorporación de la opinión ciudadana,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2">
                  <a:lumMod val="50000"/>
                </a:schemeClr>
              </a:solidFill>
            </a:rPr>
            <a:t>retroalimentación y seguimiento</a:t>
          </a:r>
          <a:endParaRPr lang="es-EC" sz="19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9064534" y="2283115"/>
        <a:ext cx="2756007" cy="1516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3F149-5461-4F5F-B813-A4E414458346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58F1A-7B07-4F6D-BFB9-4476EAE4F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6281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53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559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00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47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2704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3989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1523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085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526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740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788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6582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42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692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999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5060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86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40715-DBC4-488F-9A81-AE269873F8B9}" type="datetimeFigureOut">
              <a:rPr lang="es-ES" smtClean="0"/>
              <a:t>18/04/2019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  <p:sldLayoutId id="2147484317" r:id="rId14"/>
    <p:sldLayoutId id="2147484318" r:id="rId15"/>
    <p:sldLayoutId id="21474843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slide" Target="slide28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20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slide" Target="slide9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4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.png"/><Relationship Id="rId7" Type="http://schemas.openxmlformats.org/officeDocument/2006/relationships/slide" Target="slide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11" Type="http://schemas.openxmlformats.org/officeDocument/2006/relationships/slide" Target="slide39.xml"/><Relationship Id="rId5" Type="http://schemas.openxmlformats.org/officeDocument/2006/relationships/slide" Target="slide38.xml"/><Relationship Id="rId10" Type="http://schemas.openxmlformats.org/officeDocument/2006/relationships/slide" Target="slide35.xml"/><Relationship Id="rId4" Type="http://schemas.openxmlformats.org/officeDocument/2006/relationships/slide" Target="slide32.xml"/><Relationship Id="rId9" Type="http://schemas.openxmlformats.org/officeDocument/2006/relationships/slide" Target="slide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5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2.png"/><Relationship Id="rId4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slide" Target="slide30.xml"/><Relationship Id="rId4" Type="http://schemas.openxmlformats.org/officeDocument/2006/relationships/image" Target="../media/image56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6.jpeg"/><Relationship Id="rId7" Type="http://schemas.openxmlformats.org/officeDocument/2006/relationships/image" Target="../media/image1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9.jpeg"/><Relationship Id="rId7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3.jpeg"/><Relationship Id="rId7" Type="http://schemas.openxmlformats.org/officeDocument/2006/relationships/slide" Target="slide22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15.png"/><Relationship Id="rId4" Type="http://schemas.openxmlformats.org/officeDocument/2006/relationships/image" Target="../media/image74.jpeg"/><Relationship Id="rId9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2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slide" Target="slide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slide" Target="slid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282516" y="179249"/>
            <a:ext cx="8178904" cy="6678751"/>
          </a:xfrm>
          <a:prstGeom prst="rect">
            <a:avLst/>
          </a:prstGeom>
          <a:noFill/>
          <a:effectLst>
            <a:glow rad="101600">
              <a:srgbClr val="0033CC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RENDICION DE CUENTAS </a:t>
            </a: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s-ES" sz="5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ENERO-DICIEMBRE 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2018</a:t>
            </a:r>
            <a:endParaRPr lang="es-E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26" name="Picture 2" descr="https://scontent-mia3-1.xx.fbcdn.net/v/t1.15752-9/54394373_857520601263451_6665800719544614912_n.jpg?_nc_cat=106&amp;_nc_ht=scontent-mia3-1.xx&amp;oh=c1d99dd98c2508fc0e4e66ddc5872bd4&amp;oe=5D2FE6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24327" r="2095" b="25755"/>
          <a:stretch/>
        </p:blipFill>
        <p:spPr bwMode="auto">
          <a:xfrm>
            <a:off x="183614" y="1299219"/>
            <a:ext cx="9600466" cy="3920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55" y="5753417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289560" y="226976"/>
            <a:ext cx="694535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FORMACION Y CAPACITACION OCUPACIONAL ¨TALLER DE ELECTRICIDAD Y LECTURA DE PLANOS¨</a:t>
            </a:r>
          </a:p>
          <a:p>
            <a:pPr algn="ctr"/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512670" y="4338695"/>
            <a:ext cx="53759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(35 </a:t>
            </a:r>
          </a:p>
          <a:p>
            <a:pPr algn="ctr"/>
            <a:r>
              <a:rPr lang="es-EC" sz="25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Beneficiaros</a:t>
            </a:r>
            <a:r>
              <a:rPr lang="es-EC" sz="50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endParaRPr lang="es-EC" sz="5000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360" y="5915163"/>
            <a:ext cx="1949082" cy="9428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9" y="2169051"/>
            <a:ext cx="6278880" cy="470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La imagen puede contener: 1 persona, sonriendo, sentado y tab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 r="1344"/>
          <a:stretch/>
        </p:blipFill>
        <p:spPr bwMode="auto">
          <a:xfrm>
            <a:off x="6404792" y="370727"/>
            <a:ext cx="5594350" cy="3670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109" y="4833432"/>
            <a:ext cx="1911156" cy="1035560"/>
          </a:xfrm>
          <a:prstGeom prst="rect">
            <a:avLst/>
          </a:prstGeom>
        </p:spPr>
      </p:pic>
      <p:pic>
        <p:nvPicPr>
          <p:cNvPr id="2052" name="Picture 4" descr="Resultado de imagen para fund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265" y="5040407"/>
            <a:ext cx="957404" cy="78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a 2">
            <a:hlinkClick r:id="rId7" action="ppaction://hlinksldjump"/>
          </p:cNvPr>
          <p:cNvSpPr/>
          <p:nvPr/>
        </p:nvSpPr>
        <p:spPr>
          <a:xfrm>
            <a:off x="10560551" y="5969911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464789" y="3946280"/>
            <a:ext cx="1585242" cy="784830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 capacitaciones se realizaron? 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172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Resultado de imagen para LOGO PREFECTURA DE AZU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" name="AutoShape 7" descr="Resultado de imagen para LOGO PREFECTURA DE AZU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40" y="5821479"/>
            <a:ext cx="1949082" cy="94283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122554"/>
            <a:ext cx="51252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COLONIAS VACACIONALES</a:t>
            </a:r>
          </a:p>
          <a:p>
            <a:pPr algn="ctr"/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7170" name="Picture 2" descr="La imagen puede contener: 6 personas, personas de pie, montaÃ±a, cÃ©sped, cielo, nube, exterior y naturalez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4" r="-2404"/>
          <a:stretch/>
        </p:blipFill>
        <p:spPr bwMode="auto">
          <a:xfrm>
            <a:off x="0" y="3822324"/>
            <a:ext cx="7052945" cy="3160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a imagen puede contener: 7 personas, multitud, montaÃ±a, cielo y exteri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5"/>
          <a:stretch/>
        </p:blipFill>
        <p:spPr bwMode="auto">
          <a:xfrm>
            <a:off x="186055" y="1097890"/>
            <a:ext cx="6599444" cy="3174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a imagen puede contener: 3 personas, personas sonriendo, tex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92" y="980841"/>
            <a:ext cx="5538908" cy="354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478" y="4842213"/>
            <a:ext cx="1911156" cy="1035560"/>
          </a:xfrm>
          <a:prstGeom prst="rect">
            <a:avLst/>
          </a:prstGeom>
        </p:spPr>
      </p:pic>
      <p:sp>
        <p:nvSpPr>
          <p:cNvPr id="13" name="Onda 12">
            <a:hlinkClick r:id="rId8" action="ppaction://hlinksldjump"/>
          </p:cNvPr>
          <p:cNvSpPr/>
          <p:nvPr/>
        </p:nvSpPr>
        <p:spPr>
          <a:xfrm>
            <a:off x="10560551" y="5969911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268324" y="5086879"/>
            <a:ext cx="186461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170 NNA</a:t>
            </a:r>
            <a:endParaRPr lang="es-ES" sz="35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8282" y="5783341"/>
            <a:ext cx="1372269" cy="101911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8482943" y="4896798"/>
            <a:ext cx="1785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50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157016" y="103075"/>
            <a:ext cx="742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MAQUINAS BIOSALUDABLES PLAZOLETA SECTOR REMATE </a:t>
            </a:r>
          </a:p>
          <a:p>
            <a:pPr algn="ctr"/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1026" name="Picture 2" descr="La imagen puede contener: 2 personas, exteri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r="20940"/>
          <a:stretch/>
        </p:blipFill>
        <p:spPr bwMode="auto">
          <a:xfrm>
            <a:off x="304545" y="1085569"/>
            <a:ext cx="4519381" cy="4818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imagen puede contener: 1 persona, Ã¡rbol, exterior y naturalez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4"/>
          <a:stretch/>
        </p:blipFill>
        <p:spPr bwMode="auto">
          <a:xfrm>
            <a:off x="4869646" y="1267908"/>
            <a:ext cx="6964935" cy="4813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  <p:sp>
        <p:nvSpPr>
          <p:cNvPr id="9" name="Onda 8">
            <a:hlinkClick r:id="rId6" action="ppaction://hlinksldjump"/>
          </p:cNvPr>
          <p:cNvSpPr/>
          <p:nvPr/>
        </p:nvSpPr>
        <p:spPr>
          <a:xfrm>
            <a:off x="10600141" y="6190405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062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5720" y="37759"/>
            <a:ext cx="9707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GIRA DE OBSERVACION NIÑ@S, JOVENES, ADULT@S MAYORES Y PERSONAS CON DISCAPACIDAD</a:t>
            </a:r>
          </a:p>
          <a:p>
            <a:pPr algn="ctr"/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6146" name="Picture 2" descr="La imagen puede contener: 2 personas, personas sentadas, personas comiendo y com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458338"/>
            <a:ext cx="6602330" cy="4951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 imagen puede contener: 4 personas, personas sonriendo, personas sentadas, personas comiendo, tabla y com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40" y="1060965"/>
            <a:ext cx="5559887" cy="4169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24" y="5889133"/>
            <a:ext cx="1949082" cy="942837"/>
          </a:xfrm>
          <a:prstGeom prst="rect">
            <a:avLst/>
          </a:prstGeom>
        </p:spPr>
      </p:pic>
      <p:sp>
        <p:nvSpPr>
          <p:cNvPr id="7" name="Onda 6">
            <a:hlinkClick r:id="rId6" action="ppaction://hlinksldjump"/>
          </p:cNvPr>
          <p:cNvSpPr/>
          <p:nvPr/>
        </p:nvSpPr>
        <p:spPr>
          <a:xfrm>
            <a:off x="10861967" y="6087099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676957" y="4954695"/>
            <a:ext cx="526618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56 </a:t>
            </a:r>
            <a:r>
              <a:rPr lang="es-ES" sz="3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niñ@s</a:t>
            </a:r>
            <a:r>
              <a:rPr lang="es-E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41 adolescentes</a:t>
            </a:r>
          </a:p>
          <a:p>
            <a:pPr algn="ctr"/>
            <a:r>
              <a:rPr lang="es-E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37 </a:t>
            </a:r>
            <a:r>
              <a:rPr lang="es-ES" sz="3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adult@s</a:t>
            </a:r>
            <a:r>
              <a:rPr lang="es-E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mayores</a:t>
            </a:r>
          </a:p>
          <a:p>
            <a:pPr algn="ctr"/>
            <a:r>
              <a:rPr lang="es-ES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personas con discapacidad</a:t>
            </a:r>
            <a:endParaRPr lang="es-E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6911" y="5937265"/>
            <a:ext cx="1354665" cy="100603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891576" y="6235416"/>
            <a:ext cx="1785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64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80" y="90417"/>
            <a:ext cx="662432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550748"/>
            <a:ext cx="5567680" cy="417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220980" y="657916"/>
            <a:ext cx="5346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DÍA DEL NIÑO</a:t>
            </a:r>
          </a:p>
          <a:p>
            <a:pPr algn="ctr"/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  <p:sp>
        <p:nvSpPr>
          <p:cNvPr id="7" name="Onda 6">
            <a:hlinkClick r:id="rId6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820754" y="6111508"/>
            <a:ext cx="188705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350 </a:t>
            </a:r>
            <a:r>
              <a:rPr lang="es-ES" sz="3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niñ@s</a:t>
            </a:r>
            <a:endParaRPr lang="es-E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080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-203432" y="96181"/>
            <a:ext cx="742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C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CAPACITACION BANDA RITMICA ESTUDIANTIL</a:t>
            </a:r>
          </a:p>
        </p:txBody>
      </p:sp>
      <p:pic>
        <p:nvPicPr>
          <p:cNvPr id="1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06" y="5869146"/>
            <a:ext cx="1949082" cy="94283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12" y="1051737"/>
            <a:ext cx="6644640" cy="498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6" y="1019274"/>
            <a:ext cx="4623206" cy="320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5" y="3297200"/>
            <a:ext cx="4572348" cy="2571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8"/>
          <p:cNvSpPr/>
          <p:nvPr/>
        </p:nvSpPr>
        <p:spPr>
          <a:xfrm>
            <a:off x="2139378" y="6147270"/>
            <a:ext cx="1928723" cy="7042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 </a:t>
            </a:r>
            <a:r>
              <a:rPr lang="es-E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E. </a:t>
            </a:r>
          </a:p>
          <a:p>
            <a:pPr algn="ctr"/>
            <a:r>
              <a:rPr lang="es-E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FASAYÑAN</a:t>
            </a:r>
            <a:endParaRPr lang="es-E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nda 10">
            <a:hlinkClick r:id="rId7" action="ppaction://hlinksldjump"/>
          </p:cNvPr>
          <p:cNvSpPr/>
          <p:nvPr/>
        </p:nvSpPr>
        <p:spPr>
          <a:xfrm>
            <a:off x="10475192" y="6079568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58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 imagen puede contener: cielo y ex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425" y="932512"/>
            <a:ext cx="6157555" cy="5031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746760" y="-2815"/>
            <a:ext cx="8351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TERRACEO Y TERRAPLANEO DE TERRENO CENTRO PARROQUIAL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4" y="1301439"/>
            <a:ext cx="5725161" cy="4293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109" y="5768657"/>
            <a:ext cx="1949082" cy="942837"/>
          </a:xfrm>
          <a:prstGeom prst="rect">
            <a:avLst/>
          </a:prstGeom>
        </p:spPr>
      </p:pic>
      <p:sp>
        <p:nvSpPr>
          <p:cNvPr id="8" name="Onda 7">
            <a:hlinkClick r:id="rId6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4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 imagen puede contener: una o varias personas, montaÃ±a, cielo, cÃ©sped, exterior y natura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15" y="1034434"/>
            <a:ext cx="6235985" cy="4676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1096123" y="532412"/>
            <a:ext cx="7426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HUERTOS FAMILIARES</a:t>
            </a:r>
          </a:p>
        </p:txBody>
      </p:sp>
      <p:pic>
        <p:nvPicPr>
          <p:cNvPr id="5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  <p:sp>
        <p:nvSpPr>
          <p:cNvPr id="6" name="Onda 5">
            <a:hlinkClick r:id="rId5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ttps://scontent-mia3-1.xx.fbcdn.net/v/t1.15752-9/45472821_463384684184688_7853509595233255424_n.jpg?_nc_cat=108&amp;_nc_ht=scontent-mia3-1.xx&amp;oh=e88481f7785a8234e0e8ed896e8d4e15&amp;oe=5D4B86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7" y="1363408"/>
            <a:ext cx="5877190" cy="4348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617125" y="6189266"/>
            <a:ext cx="265649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 integrantes</a:t>
            </a:r>
            <a:endParaRPr lang="es-E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11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-405472" y="58494"/>
            <a:ext cx="742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JORNADAS INCLUSIVAS DE PERSONAS CON DISCAPACIDAD</a:t>
            </a:r>
          </a:p>
          <a:p>
            <a:pPr algn="ctr"/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10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  <p:pic>
        <p:nvPicPr>
          <p:cNvPr id="3074" name="Picture 2" descr="La imagen puede contener: 9 personas, incluido Isaac Castro, personas sonriendo, personas de pie y ex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22337"/>
            <a:ext cx="6497858" cy="4846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 imagen puede contener: 2 personas, personas sonriendo, personas sentad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74"/>
          <a:stretch/>
        </p:blipFill>
        <p:spPr bwMode="auto">
          <a:xfrm>
            <a:off x="6805833" y="226133"/>
            <a:ext cx="4257970" cy="5710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nda 6">
            <a:hlinkClick r:id="rId5" action="ppaction://hlinksldjump"/>
          </p:cNvPr>
          <p:cNvSpPr/>
          <p:nvPr/>
        </p:nvSpPr>
        <p:spPr>
          <a:xfrm>
            <a:off x="10854941" y="619800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457285" y="5788164"/>
            <a:ext cx="3711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45 Usuarios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346" y="5824863"/>
            <a:ext cx="1372269" cy="10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9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/>
          <a:stretch/>
        </p:blipFill>
        <p:spPr>
          <a:xfrm>
            <a:off x="6164831" y="1283892"/>
            <a:ext cx="6153150" cy="3951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ángulo 12"/>
          <p:cNvSpPr/>
          <p:nvPr/>
        </p:nvSpPr>
        <p:spPr>
          <a:xfrm>
            <a:off x="374425" y="1119277"/>
            <a:ext cx="5790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ESPACIOS ALTERNATIVOS ADULTO MAYOR</a:t>
            </a:r>
          </a:p>
        </p:txBody>
      </p:sp>
      <p:pic>
        <p:nvPicPr>
          <p:cNvPr id="14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5" y="5723422"/>
            <a:ext cx="1949082" cy="9428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2"/>
          <a:stretch/>
        </p:blipFill>
        <p:spPr>
          <a:xfrm>
            <a:off x="-32114" y="2411942"/>
            <a:ext cx="6343901" cy="282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nda 7">
            <a:hlinkClick r:id="rId5" action="ppaction://hlinksldjump"/>
          </p:cNvPr>
          <p:cNvSpPr/>
          <p:nvPr/>
        </p:nvSpPr>
        <p:spPr>
          <a:xfrm>
            <a:off x="10672061" y="6020285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328032" y="6194840"/>
            <a:ext cx="210185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 usuarios</a:t>
            </a:r>
            <a:endParaRPr lang="es-E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-1" y="-21825"/>
            <a:ext cx="2617957" cy="1015663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Quienes aportan con recursos para cubrir las actividades de este proyecto? 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2711195" y="5398419"/>
            <a:ext cx="1542863" cy="1350904"/>
            <a:chOff x="287678" y="401206"/>
            <a:chExt cx="1623478" cy="1305519"/>
          </a:xfrm>
        </p:grpSpPr>
        <p:pic>
          <p:nvPicPr>
            <p:cNvPr id="11" name="Picture 4" descr="Imagen relacionad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78" y="401206"/>
              <a:ext cx="1623478" cy="130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ángulo 11"/>
            <p:cNvSpPr/>
            <p:nvPr/>
          </p:nvSpPr>
          <p:spPr>
            <a:xfrm>
              <a:off x="287678" y="581829"/>
              <a:ext cx="137703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RINCON DE </a:t>
              </a:r>
            </a:p>
            <a:p>
              <a:pPr algn="ctr"/>
              <a:r>
                <a:rPr lang="es-ES" sz="16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LA ORQUIDEA</a:t>
              </a:r>
              <a:endParaRPr lang="es-ES" sz="16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372" y="5723422"/>
            <a:ext cx="1479317" cy="10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5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3"/>
          <p:cNvSpPr txBox="1"/>
          <p:nvPr/>
        </p:nvSpPr>
        <p:spPr>
          <a:xfrm>
            <a:off x="263472" y="1530993"/>
            <a:ext cx="49919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b="1" dirty="0" smtClean="0">
                <a:latin typeface="Berlin Sans FB Demi" pitchFamily="34" charset="0"/>
              </a:rPr>
              <a:t>La </a:t>
            </a:r>
            <a:r>
              <a:rPr lang="es-EC" sz="2000" b="1" dirty="0">
                <a:latin typeface="Berlin Sans FB Demi" pitchFamily="34" charset="0"/>
              </a:rPr>
              <a:t>rendición de cuentas es obligación para todas las entidades del sector público (art. 225 de la constitución) y de las personas jurídicas del sector privado que presten servicio públicos, desarrollen actividades de interés público o manejen recursos públicos.</a:t>
            </a:r>
            <a:endParaRPr lang="es-ES" sz="2000" b="1" dirty="0">
              <a:latin typeface="Berlin Sans FB Demi" pitchFamily="34" charset="0"/>
            </a:endParaRPr>
          </a:p>
          <a:p>
            <a:pPr algn="just"/>
            <a:r>
              <a:rPr lang="es-EC" sz="2000" b="1" dirty="0">
                <a:latin typeface="Berlin Sans FB Demi" pitchFamily="34" charset="0"/>
              </a:rPr>
              <a:t>En este contexto también son sujetos de rendir cuentas todas las autoridades de elección popular y </a:t>
            </a:r>
            <a:r>
              <a:rPr lang="es-EC" sz="2000" b="1" dirty="0" smtClean="0">
                <a:latin typeface="Berlin Sans FB Demi" pitchFamily="34" charset="0"/>
              </a:rPr>
              <a:t>Gobiernos Autónomos </a:t>
            </a:r>
            <a:r>
              <a:rPr lang="es-EC" sz="2000" b="1" dirty="0">
                <a:latin typeface="Berlin Sans FB Demi" pitchFamily="34" charset="0"/>
              </a:rPr>
              <a:t>Descentralizados de Principal.</a:t>
            </a:r>
            <a:endParaRPr lang="es-ES" sz="2000" b="1" dirty="0">
              <a:latin typeface="Berlin Sans FB Demi" pitchFamily="34" charset="0"/>
            </a:endParaRPr>
          </a:p>
          <a:p>
            <a:endParaRPr lang="es-ES" sz="2000" dirty="0"/>
          </a:p>
        </p:txBody>
      </p:sp>
      <p:pic>
        <p:nvPicPr>
          <p:cNvPr id="9218" name="Picture 2" descr="https://scontent-mia3-1.xx.fbcdn.net/v/t1.15752-9/s2048x2048/56904934_321209695228401_363159770007339008_n.jpg?_nc_cat=111&amp;_nc_ht=scontent-mia3-1.xx&amp;oh=f5470e4c644bce021de380d11cc1c3ac&amp;oe=5D4D1CC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749" y="1530993"/>
            <a:ext cx="6287145" cy="4715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Rectángulo"/>
          <p:cNvSpPr/>
          <p:nvPr/>
        </p:nvSpPr>
        <p:spPr>
          <a:xfrm>
            <a:off x="1816162" y="425463"/>
            <a:ext cx="8178904" cy="923330"/>
          </a:xfrm>
          <a:prstGeom prst="rect">
            <a:avLst/>
          </a:prstGeom>
          <a:noFill/>
          <a:effectLst>
            <a:glow rad="101600">
              <a:srgbClr val="0033CC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ANTECEDENTES</a:t>
            </a:r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5799137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 imagen puede contener: 1 persona, montaña, exterior y natura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768657"/>
            <a:ext cx="1949082" cy="94283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-406168" y="323106"/>
            <a:ext cx="7426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CARRERA ATLETICA 5K</a:t>
            </a:r>
          </a:p>
        </p:txBody>
      </p:sp>
      <p:pic>
        <p:nvPicPr>
          <p:cNvPr id="8194" name="Picture 2" descr="La imagen puede contener: 4 personas, incluido Segundo Gabriel Cambizaca, personas sonriendo, personas de 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60" y="1270427"/>
            <a:ext cx="6614160" cy="4114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o hay descripciÃ³n de la foto disponi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015541"/>
            <a:ext cx="4672865" cy="4521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nda 8">
            <a:hlinkClick r:id="rId6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733560" y="5926842"/>
            <a:ext cx="517802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150 participantes</a:t>
            </a:r>
            <a:endParaRPr lang="es-E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1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7975" y="691364"/>
            <a:ext cx="63366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CAMPEONATOS DEPORTIVOS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1049056"/>
            <a:ext cx="5918518" cy="440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0" b="20666"/>
          <a:stretch/>
        </p:blipFill>
        <p:spPr>
          <a:xfrm>
            <a:off x="20638" y="1586769"/>
            <a:ext cx="6416040" cy="384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nda 6">
            <a:hlinkClick r:id="rId5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704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  <p:sp>
        <p:nvSpPr>
          <p:cNvPr id="11" name="Rectángulo 10">
            <a:hlinkClick r:id="rId4" action="ppaction://hlinksldjump"/>
          </p:cNvPr>
          <p:cNvSpPr/>
          <p:nvPr/>
        </p:nvSpPr>
        <p:spPr>
          <a:xfrm>
            <a:off x="7546611" y="4060002"/>
            <a:ext cx="4312920" cy="2015936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FORTALECIMIENTO DE LA IDENTIDAD CULTURAL DE LA PARROQUIA PRINCIPAL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99.95% ($13.992,47)</a:t>
            </a:r>
          </a:p>
        </p:txBody>
      </p:sp>
      <p:sp>
        <p:nvSpPr>
          <p:cNvPr id="14" name="Rectángulo 13">
            <a:hlinkClick r:id="rId5" action="ppaction://hlinksldjump"/>
          </p:cNvPr>
          <p:cNvSpPr/>
          <p:nvPr/>
        </p:nvSpPr>
        <p:spPr>
          <a:xfrm>
            <a:off x="3982607" y="2667313"/>
            <a:ext cx="3232251" cy="3554819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DISEÑO </a:t>
            </a:r>
            <a:r>
              <a:rPr lang="es-EC" sz="25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DE UN PROYECTO DE FORTALECIMIENTO PARA LAS ACTIVIDADES DE TURISMO COMUNITARIO EN </a:t>
            </a:r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PRINCIPAL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100% (6.634,66)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5" name="Rectángulo 14">
            <a:hlinkClick r:id="rId6" action="ppaction://hlinksldjump"/>
          </p:cNvPr>
          <p:cNvSpPr/>
          <p:nvPr/>
        </p:nvSpPr>
        <p:spPr>
          <a:xfrm>
            <a:off x="345781" y="3021942"/>
            <a:ext cx="3517265" cy="278537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IDENTIFICAR </a:t>
            </a:r>
            <a:r>
              <a:rPr lang="es-EC" sz="25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Y CONSTRUIR EQUIPAMIENTOS Y MANTENER ESPACIOS </a:t>
            </a:r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PUBLICOS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84.49% (33.297,87)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6" name="Rectángulo 15">
            <a:hlinkClick r:id="rId7" action="ppaction://hlinksldjump"/>
          </p:cNvPr>
          <p:cNvSpPr/>
          <p:nvPr/>
        </p:nvSpPr>
        <p:spPr>
          <a:xfrm>
            <a:off x="4637778" y="110861"/>
            <a:ext cx="2534307" cy="240065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PLAN </a:t>
            </a:r>
            <a:r>
              <a:rPr lang="es-EC" sz="25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DE GESTIÓN PARA LA RED </a:t>
            </a:r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VIAL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100% (53.925,44)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7" name="Rectángulo 16">
            <a:hlinkClick r:id="rId8" action="ppaction://hlinksldjump"/>
          </p:cNvPr>
          <p:cNvSpPr/>
          <p:nvPr/>
        </p:nvSpPr>
        <p:spPr>
          <a:xfrm>
            <a:off x="461532" y="129285"/>
            <a:ext cx="3401514" cy="2785378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FORTALECER Y DIVERSIFICAR LA PRODUCCION AGROPECUARIA AL MANEJO DE FRUTALES</a:t>
            </a:r>
            <a:endParaRPr lang="es-EC" sz="2500" dirty="0" smtClean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100% (6511.67)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8" name="Rectángulo 17">
            <a:hlinkClick r:id="rId9" action="ppaction://hlinksldjump"/>
          </p:cNvPr>
          <p:cNvSpPr/>
          <p:nvPr/>
        </p:nvSpPr>
        <p:spPr>
          <a:xfrm>
            <a:off x="7536055" y="1659345"/>
            <a:ext cx="4312920" cy="20159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IMPLEMENTACION DE INFRAESTRUCTURA FISICA Y NORMATIVA PARROQUIAL</a:t>
            </a:r>
            <a:endParaRPr lang="es-EC" sz="2500" dirty="0" smtClean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100% (22.960,00)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2" name="Rectángulo 11">
            <a:hlinkClick r:id="rId10" action="ppaction://hlinksldjump"/>
          </p:cNvPr>
          <p:cNvSpPr/>
          <p:nvPr/>
        </p:nvSpPr>
        <p:spPr>
          <a:xfrm>
            <a:off x="7364248" y="83118"/>
            <a:ext cx="4300395" cy="1246495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ALCANTARILLADO </a:t>
            </a:r>
            <a:r>
              <a:rPr lang="es-EC" sz="25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DE </a:t>
            </a:r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CELEL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100% (10.595,20)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3" name="Onda 12">
            <a:hlinkClick r:id="rId11" action="ppaction://hlinksldjump"/>
          </p:cNvPr>
          <p:cNvSpPr/>
          <p:nvPr/>
        </p:nvSpPr>
        <p:spPr>
          <a:xfrm>
            <a:off x="2381250" y="602506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426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497571"/>
            <a:ext cx="6537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ELABORACION DE </a:t>
            </a:r>
            <a:r>
              <a:rPr lang="es-EC" sz="3000" dirty="0" err="1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BOkASHI</a:t>
            </a:r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  <p:pic>
        <p:nvPicPr>
          <p:cNvPr id="13316" name="Picture 4" descr="https://scontent-mia3-1.xx.fbcdn.net/v/t1.15752-9/44183239_2134909990097756_312947711076728832_n.jpg?_nc_cat=106&amp;_nc_ht=scontent-mia3-1.xx&amp;oh=e62b7b5da94df3bfaea0177c97fa217e&amp;oe=5D4EA78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6"/>
          <a:stretch/>
        </p:blipFill>
        <p:spPr bwMode="auto">
          <a:xfrm>
            <a:off x="6273417" y="326509"/>
            <a:ext cx="5849501" cy="5739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content-mia3-1.xx.fbcdn.net/v/t1.15752-9/44227032_245628632783851_7142715378446106624_n.jpg?_nc_cat=106&amp;_nc_ht=scontent-mia3-1.xx&amp;oh=202a3dcbd3e9fae2c8591925b65861f3&amp;oe=5D380F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43" y="1262001"/>
            <a:ext cx="6008874" cy="4506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nda 8">
            <a:hlinkClick r:id="rId5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70463" y="6240075"/>
            <a:ext cx="246573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 beneficiarios</a:t>
            </a:r>
            <a:endParaRPr lang="es-ES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606758" y="0"/>
            <a:ext cx="1585242" cy="1015663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 que se invirtió el presupuesto de este proyecto?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59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4296" y="625206"/>
            <a:ext cx="72542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CLAUSURA SECTOR VULNERABLE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19" y="1451756"/>
            <a:ext cx="6055360" cy="4541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" y="1366756"/>
            <a:ext cx="5740640" cy="430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nda 7">
            <a:hlinkClick r:id="rId4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69739" y="6388507"/>
            <a:ext cx="263405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 </a:t>
            </a:r>
            <a:r>
              <a:rPr lang="es-ES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beneficiarios</a:t>
            </a:r>
            <a:endParaRPr lang="es-E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58" y="5487417"/>
            <a:ext cx="1949082" cy="942837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2903010" y="5604892"/>
            <a:ext cx="1281305" cy="847947"/>
            <a:chOff x="287678" y="401206"/>
            <a:chExt cx="1623478" cy="1401482"/>
          </a:xfrm>
        </p:grpSpPr>
        <p:pic>
          <p:nvPicPr>
            <p:cNvPr id="11" name="Picture 4" descr="Imagen relacionad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78" y="401206"/>
              <a:ext cx="1623478" cy="130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ángulo 11"/>
            <p:cNvSpPr/>
            <p:nvPr/>
          </p:nvSpPr>
          <p:spPr>
            <a:xfrm>
              <a:off x="287678" y="581828"/>
              <a:ext cx="1377035" cy="12208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4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RINCON DE </a:t>
              </a:r>
            </a:p>
            <a:p>
              <a:pPr algn="ctr"/>
              <a:r>
                <a:rPr lang="es-ES" sz="14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LA ORQUIDEA</a:t>
              </a:r>
              <a:endParaRPr lang="es-ES" sz="1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2982964" y="6371372"/>
            <a:ext cx="263405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136 beneficiarios</a:t>
            </a:r>
            <a:endParaRPr lang="es-E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082" y="6101573"/>
            <a:ext cx="885161" cy="65736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5489881" y="5984526"/>
            <a:ext cx="1785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58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15" y="5922713"/>
            <a:ext cx="1949082" cy="94283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79714"/>
            <a:ext cx="42367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CAPACITACIONES</a:t>
            </a:r>
          </a:p>
        </p:txBody>
      </p:sp>
      <p:pic>
        <p:nvPicPr>
          <p:cNvPr id="14344" name="Picture 8" descr="https://scontent-mia3-1.xx.fbcdn.net/v/t1.15752-9/50301923_761259317593716_2816380579073753088_n.jpg?_nc_cat=111&amp;_nc_ht=scontent-mia3-1.xx&amp;oh=d06b326d7c15008731a4ead204f9347a&amp;oe=5D3778B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7"/>
          <a:stretch/>
        </p:blipFill>
        <p:spPr bwMode="auto">
          <a:xfrm>
            <a:off x="4095216" y="128098"/>
            <a:ext cx="5574001" cy="3730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scontent-mia3-1.xx.fbcdn.net/v/t1.15752-9/50779164_427229551350719_6734122800136585216_n.jpg?_nc_cat=106&amp;_nc_ht=scontent-mia3-1.xx&amp;oh=d5ef0172db20e5af06bb8ece4be1956d&amp;oe=5D4725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0" y="522846"/>
            <a:ext cx="3297123" cy="5399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content-mia3-1.xx.fbcdn.net/v/t34.18173-12/29663991_1652118351490182_129415261_n.jpg?_nc_cat=100&amp;_nc_ht=scontent-mia3-1.xx&amp;oh=048756b9e57f033b3fcddb0bc99a65d6&amp;oe=5CB38CF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/>
          <a:stretch/>
        </p:blipFill>
        <p:spPr bwMode="auto">
          <a:xfrm>
            <a:off x="3700748" y="2652883"/>
            <a:ext cx="7096014" cy="3422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nda 11">
            <a:hlinkClick r:id="rId6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97" y="5656329"/>
            <a:ext cx="959785" cy="120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8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4" y="1184634"/>
            <a:ext cx="6364965" cy="4773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-55118" y="168971"/>
            <a:ext cx="742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MANTENIMIENTO VIAL TASA SOLIDARIA 2017</a:t>
            </a:r>
          </a:p>
        </p:txBody>
      </p:sp>
      <p:sp>
        <p:nvSpPr>
          <p:cNvPr id="6" name="Onda 5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85704" y="6286975"/>
            <a:ext cx="199605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$6.733,48 </a:t>
            </a:r>
            <a:endParaRPr lang="es-E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288757" y="6286975"/>
            <a:ext cx="208262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$48.147,82</a:t>
            </a:r>
            <a:endParaRPr lang="es-E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18" y="5958358"/>
            <a:ext cx="1949082" cy="942837"/>
          </a:xfrm>
          <a:prstGeom prst="rect">
            <a:avLst/>
          </a:prstGeom>
        </p:spPr>
      </p:pic>
      <p:sp>
        <p:nvSpPr>
          <p:cNvPr id="12" name="AutoShape 4" descr="Resultado de imagen para prefectura del azuay"/>
          <p:cNvSpPr>
            <a:spLocks noChangeAspect="1" noChangeArrowheads="1"/>
          </p:cNvSpPr>
          <p:nvPr/>
        </p:nvSpPr>
        <p:spPr bwMode="auto">
          <a:xfrm>
            <a:off x="5885064" y="53729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178" y="5832387"/>
            <a:ext cx="1011579" cy="1043620"/>
          </a:xfrm>
          <a:prstGeom prst="rect">
            <a:avLst/>
          </a:prstGeom>
        </p:spPr>
      </p:pic>
      <p:pic>
        <p:nvPicPr>
          <p:cNvPr id="2054" name="Picture 6" descr="https://scontent-mia3-1.xx.fbcdn.net/v/t1.15752-9/32498154_1264152517051710_744974494241652736_n.jpg?_nc_cat=107&amp;_nc_ht=scontent-mia3-1.xx&amp;oh=c089c3eddfa54b24ce720b4562c9b984&amp;oe=5D3668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502" y="510894"/>
            <a:ext cx="4382476" cy="5843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8907357" y="-35253"/>
            <a:ext cx="1585242" cy="784830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 que no se ejecuto todo el presupuesto?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511916" y="0"/>
            <a:ext cx="1585242" cy="784830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que vías se invirtió el dinero gastado?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890760" y="951954"/>
            <a:ext cx="255711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27 de febrero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15 de abril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Alizal alto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 smtClean="0">
                <a:solidFill>
                  <a:schemeClr val="bg1"/>
                </a:solidFill>
              </a:rPr>
              <a:t>Abaspamba</a:t>
            </a:r>
            <a:endParaRPr lang="es-EC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La tranca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Heriberto Castro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 smtClean="0">
                <a:solidFill>
                  <a:schemeClr val="bg1"/>
                </a:solidFill>
              </a:rPr>
              <a:t>Quillotuñi</a:t>
            </a:r>
            <a:endParaRPr lang="es-EC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Miguel Ponce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Gausal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Bartolomé Peláez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 smtClean="0">
                <a:solidFill>
                  <a:schemeClr val="bg1"/>
                </a:solidFill>
              </a:rPr>
              <a:t>Elis</a:t>
            </a:r>
            <a:r>
              <a:rPr lang="es-EC" dirty="0" smtClean="0">
                <a:solidFill>
                  <a:schemeClr val="bg1"/>
                </a:solidFill>
              </a:rPr>
              <a:t> Peláez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Jacinto Peláez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Las Rosas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José Atariguana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 smtClean="0">
                <a:solidFill>
                  <a:schemeClr val="bg1"/>
                </a:solidFill>
              </a:rPr>
              <a:t>Leonidas</a:t>
            </a:r>
            <a:r>
              <a:rPr lang="es-EC" dirty="0" smtClean="0">
                <a:solidFill>
                  <a:schemeClr val="bg1"/>
                </a:solidFill>
              </a:rPr>
              <a:t> Cambizaca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12 de Junio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bg1"/>
                </a:solidFill>
              </a:rPr>
              <a:t>Lucas Cambizaca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 smtClean="0">
                <a:solidFill>
                  <a:schemeClr val="bg1"/>
                </a:solidFill>
              </a:rPr>
              <a:t>Hector</a:t>
            </a:r>
            <a:r>
              <a:rPr lang="es-EC" dirty="0" smtClean="0">
                <a:solidFill>
                  <a:schemeClr val="bg1"/>
                </a:solidFill>
              </a:rPr>
              <a:t> Cambizaca</a:t>
            </a:r>
          </a:p>
        </p:txBody>
      </p:sp>
    </p:spTree>
    <p:extLst>
      <p:ext uri="{BB962C8B-B14F-4D97-AF65-F5344CB8AC3E}">
        <p14:creationId xmlns:p14="http://schemas.microsoft.com/office/powerpoint/2010/main" val="177736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112520"/>
            <a:ext cx="6604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3"/>
          <p:cNvSpPr/>
          <p:nvPr/>
        </p:nvSpPr>
        <p:spPr>
          <a:xfrm>
            <a:off x="0" y="155257"/>
            <a:ext cx="7574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PRACTICAS EN VETERINARIA CON LA UNIVERSIDAD DE CUENCA</a:t>
            </a:r>
          </a:p>
        </p:txBody>
      </p:sp>
      <p:pic>
        <p:nvPicPr>
          <p:cNvPr id="10242" name="Picture 2" descr="La imagen puede contener: 2 personas, personas de pie, exterior y natural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0" y="1170920"/>
            <a:ext cx="6477000" cy="485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nda 5">
            <a:hlinkClick r:id="rId4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38" y="5915163"/>
            <a:ext cx="1949082" cy="942837"/>
          </a:xfrm>
          <a:prstGeom prst="rect">
            <a:avLst/>
          </a:prstGeom>
        </p:spPr>
      </p:pic>
      <p:pic>
        <p:nvPicPr>
          <p:cNvPr id="8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59" y="5781970"/>
            <a:ext cx="959785" cy="120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4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echa derecha 7">
            <a:hlinkClick r:id="rId2" action="ppaction://hlinksldjump"/>
          </p:cNvPr>
          <p:cNvSpPr/>
          <p:nvPr/>
        </p:nvSpPr>
        <p:spPr>
          <a:xfrm>
            <a:off x="10895301" y="6090460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-38398"/>
            <a:ext cx="784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FERIAS AGROPRODUCTIVAS, ARTESANALES Y GASTRONOMICAS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656" y="1509181"/>
            <a:ext cx="4970081" cy="372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s://scontent-mia3-1.xx.fbcdn.net/v/t1.15752-9/30706377_1670971366271547_3996471711787646976_n.jpg?_nc_cat=104&amp;_nc_ht=scontent-mia3-1.xx&amp;oh=3735462237ff808f85fd1fcdeb9594f2&amp;oe=5D4ECC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83" y="927697"/>
            <a:ext cx="6520703" cy="4890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nda 11">
            <a:hlinkClick r:id="rId6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937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-7606" y="148331"/>
            <a:ext cx="81000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CONSTRUCCION DE BAÑOS Y MUROS EN LA PLAZOLETA PRINCIPAL SPORTING CLUB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466" y="-111314"/>
            <a:ext cx="4016375" cy="301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2756376"/>
            <a:ext cx="4016375" cy="3012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nda 7">
            <a:hlinkClick r:id="rId5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595641" y="5800799"/>
            <a:ext cx="1585242" cy="1015663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Cuanto se invirtió en la plazoleta el Remate?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523859" y="10957124"/>
            <a:ext cx="184797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es-EC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(17.046,74 Incluye Maquinas </a:t>
            </a:r>
            <a:r>
              <a:rPr lang="es-EC" sz="2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Biosaludables</a:t>
            </a:r>
            <a:r>
              <a:rPr lang="es-EC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)</a:t>
            </a:r>
            <a:endParaRPr lang="es-EC" sz="22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026" name="Picture 2" descr="https://scontent-mia3-1.xx.fbcdn.net/v/t1.15752-9/57574582_526846584386501_4084223700440711168_n.jpg?_nc_cat=100&amp;_nc_ht=scontent-mia3-1.xx&amp;oh=58bd38ef2a86101a63dd4af6e9b0a71e&amp;oe=5D3992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32" y="1478899"/>
            <a:ext cx="4367529" cy="3275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mia3-1.xx.fbcdn.net/v/t1.15752-9/57246900_408738109912896_5620180906879746048_n.jpg?_nc_cat=106&amp;_nc_ht=scontent-mia3-1.xx&amp;oh=ae83c0b6f69bb9e8aa7e1783916b78a6&amp;oe=5D2F43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34" y="1478899"/>
            <a:ext cx="4261435" cy="3196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028947" y="6259838"/>
            <a:ext cx="659667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$17.046,74 (Incluye maquinas </a:t>
            </a:r>
            <a:r>
              <a:rPr lang="es-ES" sz="25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biosaludables</a:t>
            </a:r>
            <a:r>
              <a:rPr lang="es-ES" sz="2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s-ES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0" name="Picture 6" descr="https://scontent-mia3-1.xx.fbcdn.net/v/t1.15752-9/57209135_486317511902764_7803618761201680384_n.jpg?_nc_cat=106&amp;_nc_ht=scontent-mia3-1.xx&amp;oh=9769127009525388943aa36bc61ca2f1&amp;oe=5D76949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5" t="-169" r="-2516" b="45528"/>
          <a:stretch/>
        </p:blipFill>
        <p:spPr bwMode="auto">
          <a:xfrm>
            <a:off x="3929532" y="3687575"/>
            <a:ext cx="4465543" cy="2264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752" y="4674976"/>
            <a:ext cx="1372269" cy="101911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67029" y="5053221"/>
            <a:ext cx="264701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Césped y plantas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17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58960" y="-15240"/>
            <a:ext cx="9157600" cy="6141492"/>
            <a:chOff x="2098623" y="520389"/>
            <a:chExt cx="9157600" cy="5974393"/>
          </a:xfrm>
        </p:grpSpPr>
        <p:sp>
          <p:nvSpPr>
            <p:cNvPr id="21" name="20 Rectángulo"/>
            <p:cNvSpPr/>
            <p:nvPr/>
          </p:nvSpPr>
          <p:spPr>
            <a:xfrm>
              <a:off x="2927773" y="520389"/>
              <a:ext cx="8313459" cy="61960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000" b="1" kern="1200" spc="50" dirty="0" smtClean="0">
                  <a:ln w="0">
                    <a:solidFill>
                      <a:schemeClr val="tx1"/>
                    </a:solidFill>
                  </a:ln>
                  <a:solidFill>
                    <a:srgbClr val="C0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OBJETIVOS DE LA RENDICIÓN DE CUENTAS</a:t>
              </a:r>
              <a:endParaRPr lang="es-ES" sz="3000" b="1" kern="1200" spc="5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grpSp>
          <p:nvGrpSpPr>
            <p:cNvPr id="8" name="7 Grupo"/>
            <p:cNvGrpSpPr/>
            <p:nvPr/>
          </p:nvGrpSpPr>
          <p:grpSpPr>
            <a:xfrm>
              <a:off x="2934213" y="1346344"/>
              <a:ext cx="8307019" cy="1303020"/>
              <a:chOff x="3016625" y="327024"/>
              <a:chExt cx="8082468" cy="1303020"/>
            </a:xfrm>
          </p:grpSpPr>
          <p:sp>
            <p:nvSpPr>
              <p:cNvPr id="18" name="17 Rectángulo"/>
              <p:cNvSpPr/>
              <p:nvPr/>
            </p:nvSpPr>
            <p:spPr>
              <a:xfrm>
                <a:off x="3016625" y="327024"/>
                <a:ext cx="8082468" cy="1303020"/>
              </a:xfrm>
              <a:prstGeom prst="rect">
                <a:avLst/>
              </a:prstGeom>
              <a:solidFill>
                <a:srgbClr val="22FE47"/>
              </a:solidFill>
              <a:ln>
                <a:solidFill>
                  <a:srgbClr val="FF1D1D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9" name="18 Rectángulo"/>
              <p:cNvSpPr/>
              <p:nvPr/>
            </p:nvSpPr>
            <p:spPr>
              <a:xfrm>
                <a:off x="3016625" y="327024"/>
                <a:ext cx="8082468" cy="1303020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Garantizar a los mandantes el acceso a la información, de manera periódica y permanente, sobre la gestión pública. Los   mandantes  -electores, ciudadanas  y  ciudadanos- deben conocer de  primera fuente y de  manera veraz,  sin restricciones, toda la  información de  la  gestión pública.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8 Grupo"/>
            <p:cNvGrpSpPr/>
            <p:nvPr/>
          </p:nvGrpSpPr>
          <p:grpSpPr>
            <a:xfrm>
              <a:off x="2932171" y="2709629"/>
              <a:ext cx="8316550" cy="1303020"/>
              <a:chOff x="2969612" y="2020090"/>
              <a:chExt cx="8316550" cy="1303020"/>
            </a:xfrm>
            <a:solidFill>
              <a:srgbClr val="CCFF99"/>
            </a:solidFill>
          </p:grpSpPr>
          <p:sp>
            <p:nvSpPr>
              <p:cNvPr id="16" name="15 Rectángulo"/>
              <p:cNvSpPr/>
              <p:nvPr/>
            </p:nvSpPr>
            <p:spPr>
              <a:xfrm>
                <a:off x="2969612" y="2020090"/>
                <a:ext cx="8316550" cy="1303020"/>
              </a:xfrm>
              <a:prstGeom prst="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7" name="16 Rectángulo"/>
              <p:cNvSpPr/>
              <p:nvPr/>
            </p:nvSpPr>
            <p:spPr>
              <a:xfrm>
                <a:off x="2969612" y="2020090"/>
                <a:ext cx="8316550" cy="1303020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Facilitar     el    ejercicio    del     derecho   a     ejecutar    el control social de las  acciones u omisiones de los gobernantes, funcionarias y  funcionarios o  de  quienes manejen  fondos  públicos. Es  decir,  que   la  ciudadanía organice su  participación en  el control social de  las instituciones,   mediante   veedurías,  observatorios,  etc.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9 Grupo"/>
            <p:cNvGrpSpPr/>
            <p:nvPr/>
          </p:nvGrpSpPr>
          <p:grpSpPr>
            <a:xfrm>
              <a:off x="2949204" y="4064253"/>
              <a:ext cx="8307019" cy="1317626"/>
              <a:chOff x="3016625" y="3584574"/>
              <a:chExt cx="8307019" cy="1317626"/>
            </a:xfrm>
            <a:solidFill>
              <a:srgbClr val="FF9999"/>
            </a:solidFill>
          </p:grpSpPr>
          <p:sp>
            <p:nvSpPr>
              <p:cNvPr id="14" name="13 Rectángulo"/>
              <p:cNvSpPr/>
              <p:nvPr/>
            </p:nvSpPr>
            <p:spPr>
              <a:xfrm>
                <a:off x="3016625" y="3584574"/>
                <a:ext cx="8307019" cy="1317626"/>
              </a:xfrm>
              <a:prstGeom prst="rect">
                <a:avLst/>
              </a:prstGeom>
              <a:grpFill/>
              <a:ln>
                <a:solidFill>
                  <a:srgbClr val="FF1D1D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5" name="14 Rectángulo"/>
              <p:cNvSpPr/>
              <p:nvPr/>
            </p:nvSpPr>
            <p:spPr>
              <a:xfrm>
                <a:off x="3016625" y="3584574"/>
                <a:ext cx="8307019" cy="1317626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Vigilar el cumplimiento de las políticas públicas; es decir, el derecho de las ciudadanas y los ciudadanos a velar por la correcta ejecución de  las  políticas públicas y exigir  la consecución de  resultados que  garanticen el ejercicio de derechos.</a:t>
                </a: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10 Grupo"/>
            <p:cNvGrpSpPr/>
            <p:nvPr/>
          </p:nvGrpSpPr>
          <p:grpSpPr>
            <a:xfrm>
              <a:off x="2934214" y="5467794"/>
              <a:ext cx="8307018" cy="1026988"/>
              <a:chOff x="3016625" y="5227955"/>
              <a:chExt cx="8234833" cy="1026988"/>
            </a:xfrm>
            <a:solidFill>
              <a:srgbClr val="CCECFF"/>
            </a:solidFill>
          </p:grpSpPr>
          <p:sp>
            <p:nvSpPr>
              <p:cNvPr id="12" name="11 Rectángulo"/>
              <p:cNvSpPr/>
              <p:nvPr/>
            </p:nvSpPr>
            <p:spPr>
              <a:xfrm>
                <a:off x="3016625" y="5227955"/>
                <a:ext cx="8234833" cy="1026528"/>
              </a:xfrm>
              <a:prstGeom prst="rect">
                <a:avLst/>
              </a:prstGeom>
              <a:grpFill/>
              <a:ln>
                <a:solidFill>
                  <a:srgbClr val="FF1D1D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3" name="12 Rectángulo"/>
              <p:cNvSpPr/>
              <p:nvPr/>
            </p:nvSpPr>
            <p:spPr>
              <a:xfrm>
                <a:off x="3016625" y="5227955"/>
                <a:ext cx="8234833" cy="102698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chemeClr val="tx1"/>
                    </a:solidFill>
                  </a:rPr>
                  <a:t>            Prevenir y evitar  la corrupción y el mal  gobierno a través de  la  observancia,  participación y  vigilancia ciudadana de   la  gestión  institucional, identificando los  casos  de corrupción,  denunciándolos   y  aportando así  a la lucha contra la corrupción.</a:t>
                </a:r>
                <a:endParaRPr lang="es-ES" sz="1300" b="1" kern="1200" dirty="0" smtClean="0">
                  <a:solidFill>
                    <a:schemeClr val="tx1"/>
                  </a:solidFill>
                </a:endParaRPr>
              </a:p>
              <a:p>
                <a:pPr lvl="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1300" b="1" kern="12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" name="Conector recto de flecha 2"/>
            <p:cNvCxnSpPr/>
            <p:nvPr/>
          </p:nvCxnSpPr>
          <p:spPr>
            <a:xfrm flipH="1">
              <a:off x="2098623" y="884420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/>
            <p:cNvCxnSpPr/>
            <p:nvPr/>
          </p:nvCxnSpPr>
          <p:spPr>
            <a:xfrm>
              <a:off x="2098623" y="199035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/>
            <p:cNvCxnSpPr/>
            <p:nvPr/>
          </p:nvCxnSpPr>
          <p:spPr>
            <a:xfrm>
              <a:off x="2098623" y="334614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/>
            <p:nvPr/>
          </p:nvCxnSpPr>
          <p:spPr>
            <a:xfrm>
              <a:off x="2098623" y="4716929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/>
            <p:cNvCxnSpPr/>
            <p:nvPr/>
          </p:nvCxnSpPr>
          <p:spPr>
            <a:xfrm>
              <a:off x="2098623" y="6053526"/>
              <a:ext cx="833548" cy="149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de flecha 33"/>
            <p:cNvCxnSpPr/>
            <p:nvPr/>
          </p:nvCxnSpPr>
          <p:spPr>
            <a:xfrm>
              <a:off x="2098623" y="899410"/>
              <a:ext cx="0" cy="515411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20" y="5945746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33" y="2432822"/>
            <a:ext cx="3888687" cy="2916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 10"/>
          <p:cNvSpPr/>
          <p:nvPr/>
        </p:nvSpPr>
        <p:spPr>
          <a:xfrm>
            <a:off x="0" y="294087"/>
            <a:ext cx="9418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CONSTRUCCION DE VEREDA EN LA CALLE OSCAR GONZALES DESDE LA COOPERATIVA HASTA EL COLEGIO </a:t>
            </a:r>
          </a:p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FASAYÑAN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10" y="5612987"/>
            <a:ext cx="1949082" cy="94283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17" y="2426623"/>
            <a:ext cx="3878633" cy="2916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24" y="1389696"/>
            <a:ext cx="5271256" cy="3953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nda 7">
            <a:hlinkClick r:id="rId6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692640" y="12842"/>
            <a:ext cx="2331720" cy="1246495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Cuanto se invirtió en la vereda de la calle Oscar Gonzales desde la cooperativa hasta el colegio?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53516" y="5924882"/>
            <a:ext cx="240001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$10.422,61</a:t>
            </a:r>
            <a:endParaRPr lang="es-E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557" y="5870727"/>
            <a:ext cx="1911156" cy="103556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4713" y="5759390"/>
            <a:ext cx="1479317" cy="10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1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8080" y="13651"/>
            <a:ext cx="9375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CONSTRUCCION DE VEREDA EN LA CALLE OSCAR GONZALES FRENTE AL CENTRO DE SALUD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65" y="1952643"/>
            <a:ext cx="5356130" cy="4017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85" y="1352964"/>
            <a:ext cx="6196340" cy="4647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nda 6">
            <a:hlinkClick r:id="rId5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937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366477" y="1253994"/>
            <a:ext cx="47853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68111" y="1091425"/>
            <a:ext cx="2560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FESTIVAL DE LA MANZANA 2018</a:t>
            </a:r>
          </a:p>
        </p:txBody>
      </p:sp>
      <p:pic>
        <p:nvPicPr>
          <p:cNvPr id="12292" name="Picture 4" descr="La imagen puede contener: 4 personas, incluidos Yadira M PavaÃ±a VÃ©lez y Segundo Gabriel Cambizaca, personas sonriendo, personas de pie y noch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9" t="2875" r="24701" b="8013"/>
          <a:stretch/>
        </p:blipFill>
        <p:spPr bwMode="auto">
          <a:xfrm>
            <a:off x="3671748" y="498840"/>
            <a:ext cx="2720982" cy="6111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La imagen puede contener: 4 personas, incluido Gad Principal, personas sonriendo, personas de pie y ex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66" y="552754"/>
            <a:ext cx="6118860" cy="4406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9" y="3436328"/>
            <a:ext cx="6365668" cy="3421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nda 8">
            <a:hlinkClick r:id="rId5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346" y="5602762"/>
            <a:ext cx="1949082" cy="94283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-4535"/>
            <a:ext cx="1585242" cy="784830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Cuales son los Avances</a:t>
            </a:r>
            <a:r>
              <a:rPr lang="es-ES" sz="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del proyecto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8080" y="4658642"/>
            <a:ext cx="1911156" cy="103556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1430" y="5878951"/>
            <a:ext cx="1372269" cy="10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-68798" y="815175"/>
            <a:ext cx="47853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CARNAVAL 2018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4" y="2137351"/>
            <a:ext cx="4989918" cy="3742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45" y="-133252"/>
            <a:ext cx="4832643" cy="362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7"/>
          <a:stretch/>
        </p:blipFill>
        <p:spPr>
          <a:xfrm>
            <a:off x="5350424" y="2847250"/>
            <a:ext cx="5859397" cy="316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La imagen puede contener: 1 persona, sonrien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10" y="-99241"/>
            <a:ext cx="2769203" cy="3166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nda 13">
            <a:hlinkClick r:id="rId4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92" y="5879790"/>
            <a:ext cx="1949082" cy="94283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9375" y="5879790"/>
            <a:ext cx="1372269" cy="10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66775" y="-45324"/>
            <a:ext cx="61627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ANIVERSARIO DE PARROQUIALIZACION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7195"/>
            <a:ext cx="5953760" cy="446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75" y="1126611"/>
            <a:ext cx="6779995" cy="363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3" r="32080" b="26956"/>
          <a:stretch/>
        </p:blipFill>
        <p:spPr>
          <a:xfrm>
            <a:off x="7268987" y="3388633"/>
            <a:ext cx="4844273" cy="301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3"/>
          <a:stretch/>
        </p:blipFill>
        <p:spPr>
          <a:xfrm>
            <a:off x="2758644" y="3281620"/>
            <a:ext cx="4964614" cy="362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7" t="17504" r="34905"/>
          <a:stretch/>
        </p:blipFill>
        <p:spPr>
          <a:xfrm>
            <a:off x="2522978" y="3437892"/>
            <a:ext cx="2490837" cy="3470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nda 8">
            <a:hlinkClick r:id="rId7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394" y="4752367"/>
            <a:ext cx="1949082" cy="9428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6660" y="6065520"/>
            <a:ext cx="1911156" cy="10355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9011" y="5953765"/>
            <a:ext cx="1372269" cy="10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83299" y="277367"/>
            <a:ext cx="4785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ALCANTARILLADO CELEL</a:t>
            </a:r>
          </a:p>
        </p:txBody>
      </p:sp>
      <p:pic>
        <p:nvPicPr>
          <p:cNvPr id="3074" name="Picture 2" descr="https://scontent-mia3-1.xx.fbcdn.net/v/t1.15752-9/36639411_1305126242954337_7565258070662578176_n.jpg?_nc_cat=111&amp;_nc_ht=scontent-mia3-1.xx&amp;oh=74e6278b8e81e473c93bda54db53c63e&amp;oe=5D2CF9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030"/>
            <a:ext cx="5963284" cy="4601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-mia3-1.xx.fbcdn.net/v/t1.15752-9/36709361_1305262636274031_8829815258580254720_n.jpg?_nc_cat=108&amp;_nc_ht=scontent-mia3-1.xx&amp;oh=0204ed79d11833d27c12a1a9372f4965&amp;oe=5D3497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62" y="47734"/>
            <a:ext cx="4593311" cy="6124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99" y="5841910"/>
            <a:ext cx="1949082" cy="942837"/>
          </a:xfrm>
          <a:prstGeom prst="rect">
            <a:avLst/>
          </a:prstGeom>
        </p:spPr>
      </p:pic>
      <p:sp>
        <p:nvSpPr>
          <p:cNvPr id="7" name="Onda 6">
            <a:hlinkClick r:id="rId5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458073" y="277367"/>
            <a:ext cx="1585242" cy="784830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Este proyecto esta concluido en su totalidad?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0480933" y="1158857"/>
            <a:ext cx="1585242" cy="1015663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proyecto alcanzó el objetivo propuesto?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500836" y="2264151"/>
            <a:ext cx="1585242" cy="1246495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 inversiones realizó el GAD Parroquial en convenio con el GAD Municipal?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448" y="5841910"/>
            <a:ext cx="1372269" cy="10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1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02920" y="0"/>
            <a:ext cx="69494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ESTUDIOS Y ASESORAMIENTOS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5783897"/>
            <a:ext cx="1949082" cy="942837"/>
          </a:xfrm>
          <a:prstGeom prst="rect">
            <a:avLst/>
          </a:prstGeom>
        </p:spPr>
      </p:pic>
      <p:sp>
        <p:nvSpPr>
          <p:cNvPr id="5" name="Onda 4">
            <a:hlinkClick r:id="rId3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492599" y="148331"/>
            <a:ext cx="1585242" cy="553998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Que estudios se realizaron?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26095" y="3007365"/>
            <a:ext cx="3823986" cy="323165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s-ES" sz="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Cual es el rol del técnico Jhovanny Toral?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02920" y="702329"/>
            <a:ext cx="9281160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“CONSULTORIA PARA LOS ESTUDIOS Y DISEÑOS PARA EL COMPLEJO DEPORTIVO SOCIAL Y CULTURAL DEL GAD PARROQUIAL DE PRINCIPAL DEL CANTON CHORDELEG”.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02920" y="3330530"/>
            <a:ext cx="8002255" cy="2826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Apoyo para: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Alineación del PDOT a los objetivos del Plan Nacional de Desarrollo.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Elaboración de presupuesto parroquial.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Elaboración de POA Anual.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Realización de contratos.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Rendición de cuentas.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Elaboración de resoluciones.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Seguimiento y monitoreo del PDOT.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Elaboración de proyectos entre otros.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C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C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59" b="28243"/>
          <a:stretch/>
        </p:blipFill>
        <p:spPr bwMode="auto">
          <a:xfrm>
            <a:off x="987743" y="1323819"/>
            <a:ext cx="6924675" cy="14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06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0518" y="256729"/>
            <a:ext cx="6185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MATERIALES PARA CABAÑA EN ASNAYACU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86" y="5915163"/>
            <a:ext cx="1949082" cy="942837"/>
          </a:xfrm>
          <a:prstGeom prst="rect">
            <a:avLst/>
          </a:prstGeom>
        </p:spPr>
      </p:pic>
      <p:pic>
        <p:nvPicPr>
          <p:cNvPr id="4098" name="Picture 2" descr="https://scontent-mia3-1.xx.fbcdn.net/v/t1.15752-9/54201340_1516664205136810_4441256570751287296_n.jpg?_nc_cat=103&amp;_nc_ht=scontent-mia3-1.xx&amp;oh=f635ce287a71a4ea66af74ab943b132d&amp;oe=5D4386E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7"/>
          <a:stretch/>
        </p:blipFill>
        <p:spPr bwMode="auto">
          <a:xfrm>
            <a:off x="6842760" y="1200635"/>
            <a:ext cx="5349240" cy="4266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-mia3-1.xx.fbcdn.net/v/t1.15752-9/53463502_524262724768638_3990263697338531840_n.jpg?_nc_cat=106&amp;_nc_ht=scontent-mia3-1.xx&amp;oh=8f1ee6aa2ce1920641b54ac4a9c91240&amp;oe=5D30783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7" r="269"/>
          <a:stretch/>
        </p:blipFill>
        <p:spPr bwMode="auto">
          <a:xfrm>
            <a:off x="3637573" y="1243158"/>
            <a:ext cx="3623334" cy="3405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content-mia3-1.xx.fbcdn.net/v/t1.15752-9/53469093_2292296104425308_8145022047953616896_n.jpg?_nc_cat=105&amp;_nc_ht=scontent-mia3-1.xx&amp;oh=b4e2ec25a1facfe568fe381e8fbfdd2f&amp;oe=5D4964C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76" r="3035"/>
          <a:stretch/>
        </p:blipFill>
        <p:spPr bwMode="auto">
          <a:xfrm>
            <a:off x="3413454" y="4587240"/>
            <a:ext cx="8866505" cy="2333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-mia3-1.xx.fbcdn.net/v/t1.15752-9/53302389_615985052155968_7996521397620834304_n.jpg?_nc_cat=102&amp;_nc_ht=scontent-mia3-1.xx&amp;oh=2c95faf457e231f64c1bd79f0475b037&amp;oe=5D75090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4" y="1237084"/>
            <a:ext cx="3564176" cy="475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nda 8">
            <a:hlinkClick r:id="rId7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rgbClr val="CC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REGRESAR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416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13360" y="254125"/>
            <a:ext cx="8641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PUBLICIDAD (CANCION A PRINCIPAL</a:t>
            </a:r>
          </a:p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Y VIDEO DE DIFUSION TURISTICA)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414852"/>
            <a:ext cx="5915316" cy="4436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80" y="1269788"/>
            <a:ext cx="6217920" cy="466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nda 6">
            <a:hlinkClick r:id="rId4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877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8160" y="296611"/>
            <a:ext cx="989703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Y COMPRAS PÚBLICAS.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procesos de contratación y compras públicas de describen a continuación: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479111"/>
              </p:ext>
            </p:extLst>
          </p:nvPr>
        </p:nvGraphicFramePr>
        <p:xfrm>
          <a:off x="1318260" y="1338422"/>
          <a:ext cx="7479030" cy="415671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95806"/>
                <a:gridCol w="1495806"/>
                <a:gridCol w="1495806"/>
                <a:gridCol w="1495806"/>
                <a:gridCol w="1495806"/>
              </a:tblGrid>
              <a:tr h="52006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cap="none" spc="0" dirty="0">
                          <a:ln w="18415" cmpd="sng">
                            <a:solidFill>
                              <a:srgbClr val="C00000"/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PROCESOS DE CONTRATACIÓN Y COMPRAS PÚBLICAS DE BIENES Y SERVICIOS</a:t>
                      </a:r>
                      <a:endParaRPr lang="es-EC" sz="1800" b="0" i="0" u="none" strike="noStrike" cap="none" spc="0" dirty="0">
                        <a:ln w="18415" cmpd="sng">
                          <a:solidFill>
                            <a:srgbClr val="C00000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sng" strike="noStrike" dirty="0">
                          <a:solidFill>
                            <a:schemeClr val="bg1"/>
                          </a:solidFill>
                          <a:effectLst/>
                        </a:rPr>
                        <a:t>TIPO DE CONTRATACIÓN</a:t>
                      </a:r>
                      <a:endParaRPr lang="es-EC" sz="1400" b="1" i="0" u="sng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b="1" u="sng" dirty="0">
                          <a:solidFill>
                            <a:schemeClr val="bg1"/>
                          </a:solidFill>
                        </a:rPr>
                        <a:t>ESTADO ACTUAL 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003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 </a:t>
                      </a:r>
                      <a:endParaRPr lang="es-EC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b="1" u="sng" dirty="0">
                          <a:solidFill>
                            <a:srgbClr val="C00000"/>
                          </a:solidFill>
                        </a:rPr>
                        <a:t>Adjudicados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b="1" u="sng" dirty="0">
                          <a:solidFill>
                            <a:srgbClr val="C00000"/>
                          </a:solidFill>
                        </a:rPr>
                        <a:t>Finalizados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Número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Valor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Número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Valor Total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 smtClean="0">
                          <a:effectLst/>
                        </a:rPr>
                        <a:t>Ínfima </a:t>
                      </a:r>
                      <a:r>
                        <a:rPr lang="es-EC" sz="1600" u="none" strike="noStrike" dirty="0">
                          <a:effectLst/>
                        </a:rPr>
                        <a:t>Cuantía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85.767,77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99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85.767,77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6934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 smtClean="0">
                          <a:effectLst/>
                        </a:rPr>
                        <a:t>Menor cuantía de Obra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1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48.147,81</a:t>
                      </a:r>
                      <a:endParaRPr lang="es-EC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s-EC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48.147,81</a:t>
                      </a:r>
                      <a:endParaRPr lang="es-EC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 smtClean="0">
                          <a:effectLst/>
                        </a:rPr>
                        <a:t>Consultoría  </a:t>
                      </a:r>
                      <a:r>
                        <a:rPr lang="es-EC" sz="1600" u="none" strike="noStrike" dirty="0">
                          <a:effectLst/>
                        </a:rPr>
                        <a:t>Directa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12.256,00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1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7.000,00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Catálogo Electrónico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13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r>
                        <a:rPr lang="es-EC" sz="1600" u="none" strike="noStrike" dirty="0" smtClean="0">
                          <a:effectLst/>
                        </a:rPr>
                        <a:t>1.425,73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13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1.425,73</a:t>
                      </a:r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5921058"/>
            <a:ext cx="1600201" cy="77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13"/>
          <p:cNvGraphicFramePr/>
          <p:nvPr>
            <p:extLst>
              <p:ext uri="{D42A27DB-BD31-4B8C-83A1-F6EECF244321}">
                <p14:modId xmlns:p14="http://schemas.microsoft.com/office/powerpoint/2010/main" val="3544589504"/>
              </p:ext>
            </p:extLst>
          </p:nvPr>
        </p:nvGraphicFramePr>
        <p:xfrm>
          <a:off x="149817" y="420231"/>
          <a:ext cx="11887200" cy="4931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2908040" y="2723182"/>
            <a:ext cx="58145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Integrantes del Gobierno Parroquial.</a:t>
            </a:r>
            <a:endParaRPr lang="es-E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Señoritas dignidades de la parroquia.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Instituciones.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Organizaciones.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Barrios.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Clubes.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Todas las personas que nos apoyaron y colaboraron.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41" y="5118350"/>
            <a:ext cx="1911156" cy="10355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761" y="5063823"/>
            <a:ext cx="1372269" cy="10191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737" y="5032526"/>
            <a:ext cx="2004024" cy="9036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576626" y="5141104"/>
            <a:ext cx="1928723" cy="7042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 </a:t>
            </a:r>
            <a:r>
              <a:rPr lang="es-E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E. </a:t>
            </a:r>
          </a:p>
          <a:p>
            <a:pPr algn="ctr"/>
            <a:r>
              <a:rPr lang="es-E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FASAYÑAN</a:t>
            </a:r>
            <a:endParaRPr lang="es-ES" sz="2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46" name="Picture 6" descr="Resultado de imagen para LOGO agroazu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50" y="5141104"/>
            <a:ext cx="868132" cy="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8543040" y="4767878"/>
            <a:ext cx="1542863" cy="1350904"/>
            <a:chOff x="287678" y="401206"/>
            <a:chExt cx="1623478" cy="1305519"/>
          </a:xfrm>
        </p:grpSpPr>
        <p:pic>
          <p:nvPicPr>
            <p:cNvPr id="7172" name="Picture 4" descr="Imagen relacionad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78" y="401206"/>
              <a:ext cx="1623478" cy="130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287678" y="581829"/>
              <a:ext cx="137703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RINCON DE </a:t>
              </a:r>
            </a:p>
            <a:p>
              <a:pPr algn="ctr"/>
              <a:r>
                <a:rPr lang="es-ES" sz="1600" b="1" dirty="0" smtClean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LA ORQUIDEA</a:t>
              </a:r>
              <a:endParaRPr lang="es-ES" sz="16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117" y="196396"/>
            <a:ext cx="1949082" cy="94283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71482" y="1388028"/>
            <a:ext cx="8634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AGRADECIMIENTO ESPECIAL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33460" y="5301350"/>
            <a:ext cx="1785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SEÑORITAS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DIGNIDADES</a:t>
            </a:r>
            <a:endParaRPr lang="es-ES" sz="2000" b="0" cap="none" spc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Resultado de imagen para universidad de cuen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559" y="4873713"/>
            <a:ext cx="959785" cy="120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47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19301" y="5226784"/>
            <a:ext cx="62815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Gracias…</a:t>
            </a:r>
            <a:endParaRPr lang="es-EC" sz="10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38" y="5831075"/>
            <a:ext cx="1949082" cy="942837"/>
          </a:xfrm>
          <a:prstGeom prst="rect">
            <a:avLst/>
          </a:prstGeom>
        </p:spPr>
      </p:pic>
      <p:pic>
        <p:nvPicPr>
          <p:cNvPr id="6146" name="Picture 2" descr="La imagen puede contener: una o varias personas, personas de pie, montaÃ±a, cielo, exterior y natural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22873"/>
            <a:ext cx="7212330" cy="5409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14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1481" y="1371448"/>
            <a:ext cx="92354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s-EC" sz="2800" dirty="0" smtClean="0">
                <a:ln w="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</a:t>
            </a:r>
            <a:r>
              <a:rPr lang="es-EC" sz="2800" dirty="0">
                <a:ln w="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mecanismos utilizados para la transparencia y acceso a la información son los siguientes</a:t>
            </a:r>
            <a:r>
              <a:rPr lang="es-EC" sz="2800" dirty="0" smtClean="0">
                <a:ln w="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endParaRPr lang="es-EC" sz="28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Publicación en la pág. Web de los contenidos establecidos en el Art. 7 de la </a:t>
            </a:r>
            <a:r>
              <a:rPr lang="es-EC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LOTAIP</a:t>
            </a:r>
          </a:p>
          <a:p>
            <a:pPr lvl="0"/>
            <a:endParaRPr lang="es-EC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Publicación en la pág. Web del Informe de Rendición de Cuentas y sus medios de verificación establecido en el literal m, del Art. 7 de la </a:t>
            </a:r>
            <a:r>
              <a:rPr lang="es-EC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LOTAIP</a:t>
            </a:r>
            <a:endParaRPr lang="es-EC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5"/>
          <p:cNvSpPr/>
          <p:nvPr/>
        </p:nvSpPr>
        <p:spPr>
          <a:xfrm>
            <a:off x="950382" y="139170"/>
            <a:ext cx="6918710" cy="14773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45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TRANSPARENCIA Y ACCESO A LA INFORMACIÓN</a:t>
            </a:r>
            <a:endParaRPr lang="es-ES" sz="45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74541" y="3063240"/>
            <a:ext cx="8747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CONSULTA CIUDADANA</a:t>
            </a:r>
          </a:p>
          <a:p>
            <a:pPr algn="ctr"/>
            <a:endParaRPr lang="es-EC" sz="5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07697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641287" y="0"/>
            <a:ext cx="11335871" cy="12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75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ejecutados</a:t>
            </a:r>
          </a:p>
        </p:txBody>
      </p:sp>
      <p:pic>
        <p:nvPicPr>
          <p:cNvPr id="5124" name="Picture 4" descr="La imagen puede contener: una o varias personas, exterior y naturalez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24935" b="20827"/>
          <a:stretch/>
        </p:blipFill>
        <p:spPr bwMode="auto">
          <a:xfrm>
            <a:off x="307975" y="1272464"/>
            <a:ext cx="9650259" cy="4091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0816" y="260320"/>
            <a:ext cx="742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ACOMPAÑAMIENTO </a:t>
            </a:r>
            <a:r>
              <a:rPr lang="es-EC" sz="30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PARA FORTALECIMIENTO </a:t>
            </a:r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ORGANIZATIVO </a:t>
            </a:r>
            <a:r>
              <a:rPr lang="es-EC" sz="30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Y FOMENTO DE LA PARTICIPACIÓN CIUDADANA EN LA PARROQUIA </a:t>
            </a:r>
            <a:r>
              <a:rPr lang="es-EC" sz="3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PRINCIPAL</a:t>
            </a:r>
          </a:p>
          <a:p>
            <a:pPr algn="ctr"/>
            <a:endParaRPr lang="es-EC" sz="3000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380390" y="5226784"/>
            <a:ext cx="3211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(91.61%)                                                                           </a:t>
            </a:r>
            <a:r>
              <a:rPr lang="es-EC" sz="5000" b="1" u="sng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5.924,30</a:t>
            </a:r>
            <a:endParaRPr lang="es-EC" sz="5000" b="1" u="sng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" y="2538797"/>
            <a:ext cx="2682240" cy="357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scontent-mia3-1.xx.fbcdn.net/v/t1.15752-9/56696827_428567407906193_1302845906533482496_n.jpg?_nc_cat=103&amp;_nc_ht=scontent-mia3-1.xx&amp;oh=0390338d68b78941363ec7ca681b26a5&amp;oe=5D364B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12" y="260320"/>
            <a:ext cx="3800767" cy="5101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96" y="2589597"/>
            <a:ext cx="4632960" cy="34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" y="5768657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4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hlinkClick r:id="rId2" action="ppaction://hlinksldjump"/>
          </p:cNvPr>
          <p:cNvSpPr/>
          <p:nvPr/>
        </p:nvSpPr>
        <p:spPr>
          <a:xfrm>
            <a:off x="6964678" y="310851"/>
            <a:ext cx="5023441" cy="3170099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INTERCAMBIO </a:t>
            </a:r>
            <a:r>
              <a:rPr lang="es-EC" sz="25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DE SABERES ANCESTRALES Y PROTECCION DE DERECHOS NIÑOS, NIÑAS, ADOLESCENTES Y PERSONAS CON </a:t>
            </a:r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DISCAPACIDAD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97.57% ($14.692,98)</a:t>
            </a:r>
          </a:p>
        </p:txBody>
      </p:sp>
      <p:pic>
        <p:nvPicPr>
          <p:cNvPr id="5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558" y="5594101"/>
            <a:ext cx="1949082" cy="942837"/>
          </a:xfrm>
          <a:prstGeom prst="rect">
            <a:avLst/>
          </a:prstGeom>
        </p:spPr>
      </p:pic>
      <p:sp>
        <p:nvSpPr>
          <p:cNvPr id="8" name="Rectángulo 7">
            <a:hlinkClick r:id="rId4" action="ppaction://hlinksldjump"/>
          </p:cNvPr>
          <p:cNvSpPr/>
          <p:nvPr/>
        </p:nvSpPr>
        <p:spPr>
          <a:xfrm>
            <a:off x="7181934" y="3634521"/>
            <a:ext cx="4640409" cy="163121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ESPACIOS </a:t>
            </a:r>
            <a:r>
              <a:rPr lang="es-EC" sz="25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RECREATIVOS PARA ATENCION DEL ADULTO </a:t>
            </a:r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MAYOR</a:t>
            </a:r>
          </a:p>
          <a:p>
            <a:pPr algn="ctr"/>
            <a:r>
              <a:rPr lang="es-EC" sz="25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98.95% ($6.491.61)</a:t>
            </a:r>
            <a:endParaRPr lang="es-EC" sz="25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-11366" y="59396"/>
            <a:ext cx="7042831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7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ATENCIÓN </a:t>
            </a:r>
          </a:p>
          <a:p>
            <a:pPr algn="ctr"/>
            <a:r>
              <a:rPr lang="es-EC" sz="7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AL </a:t>
            </a:r>
          </a:p>
          <a:p>
            <a:pPr algn="ctr"/>
            <a:r>
              <a:rPr lang="es-EC" sz="7000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SECTOR VULNERABLE</a:t>
            </a:r>
            <a:r>
              <a:rPr lang="es-EC" sz="7000" dirty="0" smtClean="0">
                <a:ln w="0">
                  <a:solidFill>
                    <a:srgbClr val="66FF66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$21.184,59</a:t>
            </a:r>
            <a:r>
              <a:rPr lang="es-EC" sz="7000" dirty="0" smtClean="0">
                <a:ln w="0"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 </a:t>
            </a:r>
          </a:p>
          <a:p>
            <a:pPr algn="ctr"/>
            <a:r>
              <a:rPr lang="es-EC" sz="3000" dirty="0" smtClean="0">
                <a:ln w="0">
                  <a:solidFill>
                    <a:srgbClr val="66FF66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(13.22% ASIGNACION DE MINISTERIO DE FINANZAS)</a:t>
            </a:r>
          </a:p>
          <a:p>
            <a:pPr algn="ctr"/>
            <a:endParaRPr lang="es-EC" sz="8000" dirty="0" smtClean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1" name="Onda 10">
            <a:hlinkClick r:id="rId5" action="ppaction://hlinksldjump"/>
          </p:cNvPr>
          <p:cNvSpPr/>
          <p:nvPr/>
        </p:nvSpPr>
        <p:spPr>
          <a:xfrm>
            <a:off x="10645140" y="6065520"/>
            <a:ext cx="1280160" cy="645974"/>
          </a:xfrm>
          <a:prstGeom prst="wav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SIGUIENTE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596692" y="1709895"/>
            <a:ext cx="1585242" cy="1015663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 gestiones se realizaron para este proyecto? 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992932" y="4256746"/>
            <a:ext cx="1585242" cy="1246495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Cual es el porcentaje de adultos mayores que asiste a los espacios?  80%</a:t>
            </a:r>
            <a:endParaRPr lang="es-E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21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/>
    </p:bldLst>
  </p:timing>
</p:sld>
</file>

<file path=ppt/theme/theme1.xml><?xml version="1.0" encoding="utf-8"?>
<a:theme xmlns:a="http://schemas.openxmlformats.org/drawingml/2006/main" name="Faceta">
  <a:themeElements>
    <a:clrScheme name="Personalizado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F0000"/>
      </a:accent1>
      <a:accent2>
        <a:srgbClr val="FF0000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7582</TotalTime>
  <Words>1193</Words>
  <Application>Microsoft Office PowerPoint</Application>
  <PresentationFormat>Panorámica</PresentationFormat>
  <Paragraphs>246</Paragraphs>
  <Slides>41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1" baseType="lpstr">
      <vt:lpstr>Aharoni</vt:lpstr>
      <vt:lpstr>Arial</vt:lpstr>
      <vt:lpstr>Berlin Sans FB Demi</vt:lpstr>
      <vt:lpstr>Calibri</vt:lpstr>
      <vt:lpstr>Cooper Black</vt:lpstr>
      <vt:lpstr>Times New Roman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GAD PRINCIPAL</dc:creator>
  <cp:lastModifiedBy>GOBIERNO AUTÓNOMO DESCENTRALIZADO PARROQUIAL DE PRINCIPAL</cp:lastModifiedBy>
  <cp:revision>479</cp:revision>
  <dcterms:created xsi:type="dcterms:W3CDTF">2016-02-18T16:14:17Z</dcterms:created>
  <dcterms:modified xsi:type="dcterms:W3CDTF">2019-04-18T19:16:00Z</dcterms:modified>
</cp:coreProperties>
</file>