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notesMasterIdLst>
    <p:notesMasterId r:id="rId40"/>
  </p:notesMasterIdLst>
  <p:sldIdLst>
    <p:sldId id="296" r:id="rId2"/>
    <p:sldId id="297" r:id="rId3"/>
    <p:sldId id="298" r:id="rId4"/>
    <p:sldId id="300" r:id="rId5"/>
    <p:sldId id="293" r:id="rId6"/>
    <p:sldId id="358" r:id="rId7"/>
    <p:sldId id="359" r:id="rId8"/>
    <p:sldId id="342" r:id="rId9"/>
    <p:sldId id="317" r:id="rId10"/>
    <p:sldId id="340" r:id="rId11"/>
    <p:sldId id="341" r:id="rId12"/>
    <p:sldId id="357" r:id="rId13"/>
    <p:sldId id="366" r:id="rId14"/>
    <p:sldId id="285" r:id="rId15"/>
    <p:sldId id="270" r:id="rId16"/>
    <p:sldId id="360" r:id="rId17"/>
    <p:sldId id="318" r:id="rId18"/>
    <p:sldId id="319" r:id="rId19"/>
    <p:sldId id="330" r:id="rId20"/>
    <p:sldId id="343" r:id="rId21"/>
    <p:sldId id="320" r:id="rId22"/>
    <p:sldId id="331" r:id="rId23"/>
    <p:sldId id="323" r:id="rId24"/>
    <p:sldId id="362" r:id="rId25"/>
    <p:sldId id="361" r:id="rId26"/>
    <p:sldId id="352" r:id="rId27"/>
    <p:sldId id="321" r:id="rId28"/>
    <p:sldId id="348" r:id="rId29"/>
    <p:sldId id="322" r:id="rId30"/>
    <p:sldId id="337" r:id="rId31"/>
    <p:sldId id="363" r:id="rId32"/>
    <p:sldId id="324" r:id="rId33"/>
    <p:sldId id="365" r:id="rId34"/>
    <p:sldId id="344" r:id="rId35"/>
    <p:sldId id="364" r:id="rId36"/>
    <p:sldId id="290" r:id="rId37"/>
    <p:sldId id="282" r:id="rId38"/>
    <p:sldId id="295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BB8C15-C7E0-4470-A43F-26905959E455}">
          <p14:sldIdLst>
            <p14:sldId id="296"/>
            <p14:sldId id="297"/>
            <p14:sldId id="298"/>
            <p14:sldId id="300"/>
            <p14:sldId id="293"/>
            <p14:sldId id="358"/>
            <p14:sldId id="359"/>
            <p14:sldId id="342"/>
            <p14:sldId id="317"/>
            <p14:sldId id="340"/>
            <p14:sldId id="341"/>
            <p14:sldId id="357"/>
            <p14:sldId id="366"/>
            <p14:sldId id="285"/>
            <p14:sldId id="270"/>
            <p14:sldId id="360"/>
            <p14:sldId id="318"/>
            <p14:sldId id="319"/>
            <p14:sldId id="330"/>
            <p14:sldId id="343"/>
            <p14:sldId id="320"/>
            <p14:sldId id="331"/>
            <p14:sldId id="323"/>
            <p14:sldId id="362"/>
            <p14:sldId id="361"/>
            <p14:sldId id="352"/>
            <p14:sldId id="321"/>
            <p14:sldId id="348"/>
            <p14:sldId id="322"/>
            <p14:sldId id="337"/>
            <p14:sldId id="363"/>
            <p14:sldId id="324"/>
            <p14:sldId id="365"/>
            <p14:sldId id="344"/>
            <p14:sldId id="364"/>
          </p14:sldIdLst>
        </p14:section>
        <p14:section name="Sección sin título" id="{015013D8-15DC-4B96-AC45-D0C882E9206C}">
          <p14:sldIdLst>
            <p14:sldId id="290"/>
            <p14:sldId id="282"/>
            <p14:sldId id="295"/>
          </p14:sldIdLst>
        </p14:section>
        <p14:section name="Sección sin título" id="{2B81056E-E107-4117-9FB3-52AB81B1FC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CCECFF"/>
    <a:srgbClr val="33CCFF"/>
    <a:srgbClr val="CC0000"/>
    <a:srgbClr val="3399FF"/>
    <a:srgbClr val="66FF66"/>
    <a:srgbClr val="0033CC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1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F1F0D-718C-46F4-A4B6-3B377BFD8385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13BF35-EEC1-455C-BAAC-D9E134864A57}">
      <dgm:prSet phldrT="[Texto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s-EC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METODOLOGIA</a:t>
          </a:r>
          <a:endParaRPr lang="es-ES" sz="2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6D3BA0-647D-4D64-9B63-3890B77CDB52}" type="parTrans" cxnId="{669B7358-8554-4087-8BAE-DA9CFD3F4472}">
      <dgm:prSet/>
      <dgm:spPr/>
      <dgm:t>
        <a:bodyPr/>
        <a:lstStyle/>
        <a:p>
          <a:endParaRPr lang="es-ES"/>
        </a:p>
      </dgm:t>
    </dgm:pt>
    <dgm:pt modelId="{5D314ADB-C1AC-45F5-A609-9DE261C345F3}" type="sibTrans" cxnId="{669B7358-8554-4087-8BAE-DA9CFD3F4472}">
      <dgm:prSet/>
      <dgm:spPr/>
      <dgm:t>
        <a:bodyPr/>
        <a:lstStyle/>
        <a:p>
          <a:endParaRPr lang="es-ES"/>
        </a:p>
      </dgm:t>
    </dgm:pt>
    <dgm:pt modelId="{EEB10F5C-924F-43D5-8652-9708A668684B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C" sz="2000" b="0" cap="none" spc="0" dirty="0" smtClean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PRIMERA FASE</a:t>
          </a:r>
        </a:p>
        <a:p>
          <a:pPr algn="ctr"/>
          <a:r>
            <a:rPr lang="es-EC" sz="2000" b="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dirty="0">
            <a:solidFill>
              <a:schemeClr val="tx2">
                <a:lumMod val="50000"/>
              </a:schemeClr>
            </a:solidFill>
          </a:endParaRPr>
        </a:p>
      </dgm:t>
    </dgm:pt>
    <dgm:pt modelId="{0A688D3D-0CCE-4E7F-8790-68B87BFC4821}" type="parTrans" cxnId="{E289072B-7CD5-44FD-B033-88BF13FE63F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98816DF3-88A8-4F76-A664-4D31AF25C5DE}" type="sibTrans" cxnId="{E289072B-7CD5-44FD-B033-88BF13FE63F3}">
      <dgm:prSet/>
      <dgm:spPr/>
      <dgm:t>
        <a:bodyPr/>
        <a:lstStyle/>
        <a:p>
          <a:endParaRPr lang="es-ES"/>
        </a:p>
      </dgm:t>
    </dgm:pt>
    <dgm:pt modelId="{36370539-D1DC-4E04-BABF-0F8670480AAB}">
      <dgm:prSet phldrT="[Texto]"/>
      <dgm:spPr>
        <a:solidFill>
          <a:srgbClr val="00B0F0"/>
        </a:solidFill>
      </dgm:spPr>
      <dgm:t>
        <a:bodyPr/>
        <a:lstStyle/>
        <a:p>
          <a:pPr algn="ctr"/>
          <a:r>
            <a:rPr lang="es-EC" b="1" dirty="0" smtClean="0">
              <a:solidFill>
                <a:srgbClr val="C00000"/>
              </a:solidFill>
            </a:rPr>
            <a:t>SEGUNDA FASE</a:t>
          </a:r>
        </a:p>
        <a:p>
          <a:pPr algn="ctr"/>
          <a:r>
            <a:rPr lang="es-EC" b="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EF58AC6B-E43D-440C-A054-64F573EC6EDC}" type="parTrans" cxnId="{496470AB-EC24-48D3-90B1-8FC6EC1D37F1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6FD01C8E-DD5A-42C0-BBB5-9797CCEFAA4E}" type="sibTrans" cxnId="{496470AB-EC24-48D3-90B1-8FC6EC1D37F1}">
      <dgm:prSet/>
      <dgm:spPr/>
      <dgm:t>
        <a:bodyPr/>
        <a:lstStyle/>
        <a:p>
          <a:endParaRPr lang="es-ES"/>
        </a:p>
      </dgm:t>
    </dgm:pt>
    <dgm:pt modelId="{2ED5325F-1C9F-4B03-A1C5-4CDFB7E253E4}">
      <dgm:prSet phldrT="[Texto]"/>
      <dgm:spPr>
        <a:solidFill>
          <a:srgbClr val="FFC000"/>
        </a:solidFill>
      </dgm:spPr>
      <dgm:t>
        <a:bodyPr/>
        <a:lstStyle/>
        <a:p>
          <a:r>
            <a:rPr lang="es-EC" b="1" dirty="0" smtClean="0">
              <a:solidFill>
                <a:srgbClr val="0033CC"/>
              </a:solidFill>
            </a:rPr>
            <a:t>TERCERA FASE</a:t>
          </a:r>
          <a:endParaRPr lang="es-ES" b="1" dirty="0" smtClean="0">
            <a:solidFill>
              <a:srgbClr val="0033CC"/>
            </a:solidFill>
          </a:endParaRPr>
        </a:p>
        <a:p>
          <a:r>
            <a:rPr lang="es-EC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b="0" dirty="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85796878-EAA1-4448-9816-33BB95BE8FC7}" type="parTrans" cxnId="{45B38B33-DC44-4A54-B509-40F5BA3B37B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88C50AC8-2C08-4B5F-A13B-92802DF50504}" type="sibTrans" cxnId="{45B38B33-DC44-4A54-B509-40F5BA3B37B9}">
      <dgm:prSet/>
      <dgm:spPr/>
      <dgm:t>
        <a:bodyPr/>
        <a:lstStyle/>
        <a:p>
          <a:endParaRPr lang="es-ES"/>
        </a:p>
      </dgm:t>
    </dgm:pt>
    <dgm:pt modelId="{ADD0977F-0C69-47C2-8064-6BAAF692528F}">
      <dgm:prSet/>
      <dgm:spPr>
        <a:solidFill>
          <a:srgbClr val="00B0F0"/>
        </a:solidFill>
      </dgm:spPr>
      <dgm:t>
        <a:bodyPr/>
        <a:lstStyle/>
        <a:p>
          <a:r>
            <a:rPr lang="es-EC" b="1" dirty="0" smtClean="0">
              <a:solidFill>
                <a:srgbClr val="C00000"/>
              </a:solidFill>
            </a:rPr>
            <a:t>CUARTA FASE </a:t>
          </a:r>
        </a:p>
        <a:p>
          <a:r>
            <a:rPr lang="es-EC" dirty="0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r>
            <a:rPr lang="es-EC" dirty="0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E22CBFD1-C7CF-4FB8-95D3-5843D3C9C843}" type="parTrans" cxnId="{D57D5A4B-E8EE-4B6A-849B-7BDE4F44E56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C"/>
        </a:p>
      </dgm:t>
    </dgm:pt>
    <dgm:pt modelId="{5CFBC481-8F74-4F47-8A46-FB36A56EEA9D}" type="sibTrans" cxnId="{D57D5A4B-E8EE-4B6A-849B-7BDE4F44E566}">
      <dgm:prSet/>
      <dgm:spPr/>
      <dgm:t>
        <a:bodyPr/>
        <a:lstStyle/>
        <a:p>
          <a:endParaRPr lang="es-EC"/>
        </a:p>
      </dgm:t>
    </dgm:pt>
    <dgm:pt modelId="{65D58F2C-7AA4-4E31-9147-2A20562E19B4}" type="pres">
      <dgm:prSet presAssocID="{5FAF1F0D-718C-46F4-A4B6-3B377BFD83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1EF60DF-A9A8-4589-B360-D6DCE9D8F41F}" type="pres">
      <dgm:prSet presAssocID="{1313BF35-EEC1-455C-BAAC-D9E134864A57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D0777A0-4460-4CA9-9D1D-536ABB01AB5C}" type="pres">
      <dgm:prSet presAssocID="{1313BF35-EEC1-455C-BAAC-D9E134864A57}" presName="rootComposite1" presStyleCnt="0"/>
      <dgm:spPr/>
      <dgm:t>
        <a:bodyPr/>
        <a:lstStyle/>
        <a:p>
          <a:endParaRPr lang="es-ES"/>
        </a:p>
      </dgm:t>
    </dgm:pt>
    <dgm:pt modelId="{AC495620-943E-4987-BC99-84553006B3FA}" type="pres">
      <dgm:prSet presAssocID="{1313BF35-EEC1-455C-BAAC-D9E134864A57}" presName="rootText1" presStyleLbl="node0" presStyleIdx="0" presStyleCnt="1" custScaleX="103469" custScaleY="57676" custLinFactY="100000" custLinFactNeighborX="-265" custLinFactNeighborY="1835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1E1210-EAD2-4FDE-88C2-3A3E0DCE8AD7}" type="pres">
      <dgm:prSet presAssocID="{1313BF35-EEC1-455C-BAAC-D9E134864A5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76BD347-81CA-48F5-8035-F028CBF73AE0}" type="pres">
      <dgm:prSet presAssocID="{1313BF35-EEC1-455C-BAAC-D9E134864A57}" presName="hierChild2" presStyleCnt="0"/>
      <dgm:spPr/>
      <dgm:t>
        <a:bodyPr/>
        <a:lstStyle/>
        <a:p>
          <a:endParaRPr lang="es-ES"/>
        </a:p>
      </dgm:t>
    </dgm:pt>
    <dgm:pt modelId="{B14D855D-0CF7-4026-A477-9D66A3CCB7A7}" type="pres">
      <dgm:prSet presAssocID="{0A688D3D-0CCE-4E7F-8790-68B87BFC4821}" presName="Name37" presStyleLbl="parChTrans1D2" presStyleIdx="0" presStyleCnt="4"/>
      <dgm:spPr/>
      <dgm:t>
        <a:bodyPr/>
        <a:lstStyle/>
        <a:p>
          <a:endParaRPr lang="es-ES"/>
        </a:p>
      </dgm:t>
    </dgm:pt>
    <dgm:pt modelId="{0A8E98E2-8C3E-40B2-81C0-C70CE4EF9431}" type="pres">
      <dgm:prSet presAssocID="{EEB10F5C-924F-43D5-8652-9708A66868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4BE1E54-DA8A-4701-A6BA-3E407876AE3C}" type="pres">
      <dgm:prSet presAssocID="{EEB10F5C-924F-43D5-8652-9708A668684B}" presName="rootComposite" presStyleCnt="0"/>
      <dgm:spPr/>
      <dgm:t>
        <a:bodyPr/>
        <a:lstStyle/>
        <a:p>
          <a:endParaRPr lang="es-ES"/>
        </a:p>
      </dgm:t>
    </dgm:pt>
    <dgm:pt modelId="{F7577E1B-95A9-429A-B9E0-6DB2AC466676}" type="pres">
      <dgm:prSet presAssocID="{EEB10F5C-924F-43D5-8652-9708A668684B}" presName="rootText" presStyleLbl="node2" presStyleIdx="0" presStyleCnt="4" custScaleX="132977" custScaleY="127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9C0A45-5D85-4D34-A6BE-030B2951824F}" type="pres">
      <dgm:prSet presAssocID="{EEB10F5C-924F-43D5-8652-9708A668684B}" presName="rootConnector" presStyleLbl="node2" presStyleIdx="0" presStyleCnt="4"/>
      <dgm:spPr/>
      <dgm:t>
        <a:bodyPr/>
        <a:lstStyle/>
        <a:p>
          <a:endParaRPr lang="es-ES"/>
        </a:p>
      </dgm:t>
    </dgm:pt>
    <dgm:pt modelId="{F1CD2C97-E5CC-4B46-9387-C46D33F8C0F6}" type="pres">
      <dgm:prSet presAssocID="{EEB10F5C-924F-43D5-8652-9708A668684B}" presName="hierChild4" presStyleCnt="0"/>
      <dgm:spPr/>
      <dgm:t>
        <a:bodyPr/>
        <a:lstStyle/>
        <a:p>
          <a:endParaRPr lang="es-ES"/>
        </a:p>
      </dgm:t>
    </dgm:pt>
    <dgm:pt modelId="{49B725C0-D57A-4EEE-8C33-52EF52C2BF5B}" type="pres">
      <dgm:prSet presAssocID="{EEB10F5C-924F-43D5-8652-9708A668684B}" presName="hierChild5" presStyleCnt="0"/>
      <dgm:spPr/>
      <dgm:t>
        <a:bodyPr/>
        <a:lstStyle/>
        <a:p>
          <a:endParaRPr lang="es-ES"/>
        </a:p>
      </dgm:t>
    </dgm:pt>
    <dgm:pt modelId="{5A90F649-AA5A-4C75-9893-EC08830DAEC2}" type="pres">
      <dgm:prSet presAssocID="{EF58AC6B-E43D-440C-A054-64F573EC6EDC}" presName="Name37" presStyleLbl="parChTrans1D2" presStyleIdx="1" presStyleCnt="4"/>
      <dgm:spPr/>
      <dgm:t>
        <a:bodyPr/>
        <a:lstStyle/>
        <a:p>
          <a:endParaRPr lang="es-ES"/>
        </a:p>
      </dgm:t>
    </dgm:pt>
    <dgm:pt modelId="{7C10DBA1-FFB0-4B28-BE03-F76DCCF555DB}" type="pres">
      <dgm:prSet presAssocID="{36370539-D1DC-4E04-BABF-0F8670480A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65310A1-E2D0-4FB8-BE4F-B4B2F1CFA961}" type="pres">
      <dgm:prSet presAssocID="{36370539-D1DC-4E04-BABF-0F8670480AAB}" presName="rootComposite" presStyleCnt="0"/>
      <dgm:spPr/>
      <dgm:t>
        <a:bodyPr/>
        <a:lstStyle/>
        <a:p>
          <a:endParaRPr lang="es-ES"/>
        </a:p>
      </dgm:t>
    </dgm:pt>
    <dgm:pt modelId="{CCF22D82-4DD3-4C46-9918-7D3F5B7B5618}" type="pres">
      <dgm:prSet presAssocID="{36370539-D1DC-4E04-BABF-0F8670480AAB}" presName="rootText" presStyleLbl="node2" presStyleIdx="1" presStyleCnt="4" custScaleX="84433" custScaleY="1207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402930-A184-41FB-8A08-BD61769D77CA}" type="pres">
      <dgm:prSet presAssocID="{36370539-D1DC-4E04-BABF-0F8670480AAB}" presName="rootConnector" presStyleLbl="node2" presStyleIdx="1" presStyleCnt="4"/>
      <dgm:spPr/>
      <dgm:t>
        <a:bodyPr/>
        <a:lstStyle/>
        <a:p>
          <a:endParaRPr lang="es-ES"/>
        </a:p>
      </dgm:t>
    </dgm:pt>
    <dgm:pt modelId="{38ECF955-625B-4AAB-8D7F-B0969D36DD6D}" type="pres">
      <dgm:prSet presAssocID="{36370539-D1DC-4E04-BABF-0F8670480AAB}" presName="hierChild4" presStyleCnt="0"/>
      <dgm:spPr/>
      <dgm:t>
        <a:bodyPr/>
        <a:lstStyle/>
        <a:p>
          <a:endParaRPr lang="es-ES"/>
        </a:p>
      </dgm:t>
    </dgm:pt>
    <dgm:pt modelId="{066FF318-A40F-48F5-A69E-BFB850B95552}" type="pres">
      <dgm:prSet presAssocID="{36370539-D1DC-4E04-BABF-0F8670480AAB}" presName="hierChild5" presStyleCnt="0"/>
      <dgm:spPr/>
      <dgm:t>
        <a:bodyPr/>
        <a:lstStyle/>
        <a:p>
          <a:endParaRPr lang="es-ES"/>
        </a:p>
      </dgm:t>
    </dgm:pt>
    <dgm:pt modelId="{66B5EC89-958A-4B83-8B95-E187D30239A6}" type="pres">
      <dgm:prSet presAssocID="{85796878-EAA1-4448-9816-33BB95BE8FC7}" presName="Name37" presStyleLbl="parChTrans1D2" presStyleIdx="2" presStyleCnt="4"/>
      <dgm:spPr/>
      <dgm:t>
        <a:bodyPr/>
        <a:lstStyle/>
        <a:p>
          <a:endParaRPr lang="es-ES"/>
        </a:p>
      </dgm:t>
    </dgm:pt>
    <dgm:pt modelId="{0368DA0E-5584-4AB8-9330-FD7DB63DF5AD}" type="pres">
      <dgm:prSet presAssocID="{2ED5325F-1C9F-4B03-A1C5-4CDFB7E253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22666FC-EFDB-40CF-988C-65AD75958BF8}" type="pres">
      <dgm:prSet presAssocID="{2ED5325F-1C9F-4B03-A1C5-4CDFB7E253E4}" presName="rootComposite" presStyleCnt="0"/>
      <dgm:spPr/>
      <dgm:t>
        <a:bodyPr/>
        <a:lstStyle/>
        <a:p>
          <a:endParaRPr lang="es-ES"/>
        </a:p>
      </dgm:t>
    </dgm:pt>
    <dgm:pt modelId="{814A2538-C4CC-438B-BCD0-C97F3F1F9C81}" type="pres">
      <dgm:prSet presAssocID="{2ED5325F-1C9F-4B03-A1C5-4CDFB7E253E4}" presName="rootText" presStyleLbl="node2" presStyleIdx="2" presStyleCnt="4" custScaleX="65308" custScaleY="117008" custLinFactNeighborX="-230" custLinFactNeighborY="-6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7A218F-5595-4DC8-AA30-F7AE91FEA3DA}" type="pres">
      <dgm:prSet presAssocID="{2ED5325F-1C9F-4B03-A1C5-4CDFB7E253E4}" presName="rootConnector" presStyleLbl="node2" presStyleIdx="2" presStyleCnt="4"/>
      <dgm:spPr/>
      <dgm:t>
        <a:bodyPr/>
        <a:lstStyle/>
        <a:p>
          <a:endParaRPr lang="es-ES"/>
        </a:p>
      </dgm:t>
    </dgm:pt>
    <dgm:pt modelId="{26415BE3-B455-46E2-BAAF-C54D02DE3A57}" type="pres">
      <dgm:prSet presAssocID="{2ED5325F-1C9F-4B03-A1C5-4CDFB7E253E4}" presName="hierChild4" presStyleCnt="0"/>
      <dgm:spPr/>
      <dgm:t>
        <a:bodyPr/>
        <a:lstStyle/>
        <a:p>
          <a:endParaRPr lang="es-ES"/>
        </a:p>
      </dgm:t>
    </dgm:pt>
    <dgm:pt modelId="{0561EF32-3BA8-416E-A37A-9456BE50AD8F}" type="pres">
      <dgm:prSet presAssocID="{2ED5325F-1C9F-4B03-A1C5-4CDFB7E253E4}" presName="hierChild5" presStyleCnt="0"/>
      <dgm:spPr/>
      <dgm:t>
        <a:bodyPr/>
        <a:lstStyle/>
        <a:p>
          <a:endParaRPr lang="es-ES"/>
        </a:p>
      </dgm:t>
    </dgm:pt>
    <dgm:pt modelId="{32F7B0FC-2B6C-4D96-A738-5A29876C994E}" type="pres">
      <dgm:prSet presAssocID="{E22CBFD1-C7CF-4FB8-95D3-5843D3C9C843}" presName="Name37" presStyleLbl="parChTrans1D2" presStyleIdx="3" presStyleCnt="4"/>
      <dgm:spPr/>
      <dgm:t>
        <a:bodyPr/>
        <a:lstStyle/>
        <a:p>
          <a:endParaRPr lang="es-EC"/>
        </a:p>
      </dgm:t>
    </dgm:pt>
    <dgm:pt modelId="{B3A98D46-ADD4-456B-B0A0-4F0A19769A60}" type="pres">
      <dgm:prSet presAssocID="{ADD0977F-0C69-47C2-8064-6BAAF692528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67454C6-07BC-4397-9E74-9A1437B4D156}" type="pres">
      <dgm:prSet presAssocID="{ADD0977F-0C69-47C2-8064-6BAAF692528F}" presName="rootComposite" presStyleCnt="0"/>
      <dgm:spPr/>
      <dgm:t>
        <a:bodyPr/>
        <a:lstStyle/>
        <a:p>
          <a:endParaRPr lang="es-EC"/>
        </a:p>
      </dgm:t>
    </dgm:pt>
    <dgm:pt modelId="{EBBBCF46-A863-4100-A9D7-CBD5EFB06687}" type="pres">
      <dgm:prSet presAssocID="{ADD0977F-0C69-47C2-8064-6BAAF692528F}" presName="rootText" presStyleLbl="node2" presStyleIdx="3" presStyleCnt="4" custScaleX="104500" custScaleY="115021" custLinFactNeighborX="-227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034D32-AD45-4AD2-80B9-1B970295DD28}" type="pres">
      <dgm:prSet presAssocID="{ADD0977F-0C69-47C2-8064-6BAAF692528F}" presName="rootConnector" presStyleLbl="node2" presStyleIdx="3" presStyleCnt="4"/>
      <dgm:spPr/>
      <dgm:t>
        <a:bodyPr/>
        <a:lstStyle/>
        <a:p>
          <a:endParaRPr lang="es-EC"/>
        </a:p>
      </dgm:t>
    </dgm:pt>
    <dgm:pt modelId="{553DF6B2-0A2C-4FC6-8448-3C121CBA992B}" type="pres">
      <dgm:prSet presAssocID="{ADD0977F-0C69-47C2-8064-6BAAF692528F}" presName="hierChild4" presStyleCnt="0"/>
      <dgm:spPr/>
      <dgm:t>
        <a:bodyPr/>
        <a:lstStyle/>
        <a:p>
          <a:endParaRPr lang="es-EC"/>
        </a:p>
      </dgm:t>
    </dgm:pt>
    <dgm:pt modelId="{DD3BE44C-D73A-427C-AD4F-6D02AF29855F}" type="pres">
      <dgm:prSet presAssocID="{ADD0977F-0C69-47C2-8064-6BAAF692528F}" presName="hierChild5" presStyleCnt="0"/>
      <dgm:spPr/>
      <dgm:t>
        <a:bodyPr/>
        <a:lstStyle/>
        <a:p>
          <a:endParaRPr lang="es-EC"/>
        </a:p>
      </dgm:t>
    </dgm:pt>
    <dgm:pt modelId="{181AD0DF-E1B8-4AA9-B737-31469C672C6E}" type="pres">
      <dgm:prSet presAssocID="{1313BF35-EEC1-455C-BAAC-D9E134864A57}" presName="hierChild3" presStyleCnt="0"/>
      <dgm:spPr/>
      <dgm:t>
        <a:bodyPr/>
        <a:lstStyle/>
        <a:p>
          <a:endParaRPr lang="es-ES"/>
        </a:p>
      </dgm:t>
    </dgm:pt>
  </dgm:ptLst>
  <dgm:cxnLst>
    <dgm:cxn modelId="{6220810C-18F1-4BC2-9680-FE4DBB8273E4}" type="presOf" srcId="{EEB10F5C-924F-43D5-8652-9708A668684B}" destId="{579C0A45-5D85-4D34-A6BE-030B2951824F}" srcOrd="1" destOrd="0" presId="urn:microsoft.com/office/officeart/2005/8/layout/orgChart1"/>
    <dgm:cxn modelId="{D57D5A4B-E8EE-4B6A-849B-7BDE4F44E566}" srcId="{1313BF35-EEC1-455C-BAAC-D9E134864A57}" destId="{ADD0977F-0C69-47C2-8064-6BAAF692528F}" srcOrd="3" destOrd="0" parTransId="{E22CBFD1-C7CF-4FB8-95D3-5843D3C9C843}" sibTransId="{5CFBC481-8F74-4F47-8A46-FB36A56EEA9D}"/>
    <dgm:cxn modelId="{338F52E6-10EE-435D-A40B-D3EAB10C0792}" type="presOf" srcId="{2ED5325F-1C9F-4B03-A1C5-4CDFB7E253E4}" destId="{DD7A218F-5595-4DC8-AA30-F7AE91FEA3DA}" srcOrd="1" destOrd="0" presId="urn:microsoft.com/office/officeart/2005/8/layout/orgChart1"/>
    <dgm:cxn modelId="{496470AB-EC24-48D3-90B1-8FC6EC1D37F1}" srcId="{1313BF35-EEC1-455C-BAAC-D9E134864A57}" destId="{36370539-D1DC-4E04-BABF-0F8670480AAB}" srcOrd="1" destOrd="0" parTransId="{EF58AC6B-E43D-440C-A054-64F573EC6EDC}" sibTransId="{6FD01C8E-DD5A-42C0-BBB5-9797CCEFAA4E}"/>
    <dgm:cxn modelId="{E55ED951-3BA2-4CC3-AC6C-7CA8F7725052}" type="presOf" srcId="{1313BF35-EEC1-455C-BAAC-D9E134864A57}" destId="{AC495620-943E-4987-BC99-84553006B3FA}" srcOrd="0" destOrd="0" presId="urn:microsoft.com/office/officeart/2005/8/layout/orgChart1"/>
    <dgm:cxn modelId="{9F9B2159-2301-4901-B36D-8223FD012156}" type="presOf" srcId="{5FAF1F0D-718C-46F4-A4B6-3B377BFD8385}" destId="{65D58F2C-7AA4-4E31-9147-2A20562E19B4}" srcOrd="0" destOrd="0" presId="urn:microsoft.com/office/officeart/2005/8/layout/orgChart1"/>
    <dgm:cxn modelId="{138248AD-9042-4C7F-A020-A51C5FCA4787}" type="presOf" srcId="{1313BF35-EEC1-455C-BAAC-D9E134864A57}" destId="{451E1210-EAD2-4FDE-88C2-3A3E0DCE8AD7}" srcOrd="1" destOrd="0" presId="urn:microsoft.com/office/officeart/2005/8/layout/orgChart1"/>
    <dgm:cxn modelId="{E289072B-7CD5-44FD-B033-88BF13FE63F3}" srcId="{1313BF35-EEC1-455C-BAAC-D9E134864A57}" destId="{EEB10F5C-924F-43D5-8652-9708A668684B}" srcOrd="0" destOrd="0" parTransId="{0A688D3D-0CCE-4E7F-8790-68B87BFC4821}" sibTransId="{98816DF3-88A8-4F76-A664-4D31AF25C5DE}"/>
    <dgm:cxn modelId="{C0C76BAB-9C68-42E0-AD5D-A007E75EB0EA}" type="presOf" srcId="{2ED5325F-1C9F-4B03-A1C5-4CDFB7E253E4}" destId="{814A2538-C4CC-438B-BCD0-C97F3F1F9C81}" srcOrd="0" destOrd="0" presId="urn:microsoft.com/office/officeart/2005/8/layout/orgChart1"/>
    <dgm:cxn modelId="{856D1AC7-45D9-456A-8FBF-94D2D8F35F64}" type="presOf" srcId="{EF58AC6B-E43D-440C-A054-64F573EC6EDC}" destId="{5A90F649-AA5A-4C75-9893-EC08830DAEC2}" srcOrd="0" destOrd="0" presId="urn:microsoft.com/office/officeart/2005/8/layout/orgChart1"/>
    <dgm:cxn modelId="{BB182C6A-3EF8-4635-A217-B80D7F5617BF}" type="presOf" srcId="{85796878-EAA1-4448-9816-33BB95BE8FC7}" destId="{66B5EC89-958A-4B83-8B95-E187D30239A6}" srcOrd="0" destOrd="0" presId="urn:microsoft.com/office/officeart/2005/8/layout/orgChart1"/>
    <dgm:cxn modelId="{C4A2C930-49C6-4D56-85BA-40919CA80885}" type="presOf" srcId="{ADD0977F-0C69-47C2-8064-6BAAF692528F}" destId="{EBBBCF46-A863-4100-A9D7-CBD5EFB06687}" srcOrd="0" destOrd="0" presId="urn:microsoft.com/office/officeart/2005/8/layout/orgChart1"/>
    <dgm:cxn modelId="{6D5E632C-AB93-453F-8898-CFC7E84A1A03}" type="presOf" srcId="{EEB10F5C-924F-43D5-8652-9708A668684B}" destId="{F7577E1B-95A9-429A-B9E0-6DB2AC466676}" srcOrd="0" destOrd="0" presId="urn:microsoft.com/office/officeart/2005/8/layout/orgChart1"/>
    <dgm:cxn modelId="{529AD425-B806-4052-B655-A386A968AC5C}" type="presOf" srcId="{E22CBFD1-C7CF-4FB8-95D3-5843D3C9C843}" destId="{32F7B0FC-2B6C-4D96-A738-5A29876C994E}" srcOrd="0" destOrd="0" presId="urn:microsoft.com/office/officeart/2005/8/layout/orgChart1"/>
    <dgm:cxn modelId="{1AFC80F3-CC7A-4FE2-AAFC-E533C098E54D}" type="presOf" srcId="{36370539-D1DC-4E04-BABF-0F8670480AAB}" destId="{CCF22D82-4DD3-4C46-9918-7D3F5B7B5618}" srcOrd="0" destOrd="0" presId="urn:microsoft.com/office/officeart/2005/8/layout/orgChart1"/>
    <dgm:cxn modelId="{45B38B33-DC44-4A54-B509-40F5BA3B37B9}" srcId="{1313BF35-EEC1-455C-BAAC-D9E134864A57}" destId="{2ED5325F-1C9F-4B03-A1C5-4CDFB7E253E4}" srcOrd="2" destOrd="0" parTransId="{85796878-EAA1-4448-9816-33BB95BE8FC7}" sibTransId="{88C50AC8-2C08-4B5F-A13B-92802DF50504}"/>
    <dgm:cxn modelId="{FDF3DC6E-FAC2-4580-9DFF-1AC8474B18FC}" type="presOf" srcId="{0A688D3D-0CCE-4E7F-8790-68B87BFC4821}" destId="{B14D855D-0CF7-4026-A477-9D66A3CCB7A7}" srcOrd="0" destOrd="0" presId="urn:microsoft.com/office/officeart/2005/8/layout/orgChart1"/>
    <dgm:cxn modelId="{DDB81650-1B11-4F71-80EC-6E3AF73BB0EB}" type="presOf" srcId="{36370539-D1DC-4E04-BABF-0F8670480AAB}" destId="{74402930-A184-41FB-8A08-BD61769D77CA}" srcOrd="1" destOrd="0" presId="urn:microsoft.com/office/officeart/2005/8/layout/orgChart1"/>
    <dgm:cxn modelId="{759B9218-85F8-455B-BC57-04C9D0E44FE8}" type="presOf" srcId="{ADD0977F-0C69-47C2-8064-6BAAF692528F}" destId="{1A034D32-AD45-4AD2-80B9-1B970295DD28}" srcOrd="1" destOrd="0" presId="urn:microsoft.com/office/officeart/2005/8/layout/orgChart1"/>
    <dgm:cxn modelId="{669B7358-8554-4087-8BAE-DA9CFD3F4472}" srcId="{5FAF1F0D-718C-46F4-A4B6-3B377BFD8385}" destId="{1313BF35-EEC1-455C-BAAC-D9E134864A57}" srcOrd="0" destOrd="0" parTransId="{656D3BA0-647D-4D64-9B63-3890B77CDB52}" sibTransId="{5D314ADB-C1AC-45F5-A609-9DE261C345F3}"/>
    <dgm:cxn modelId="{C2A443C9-A417-45E3-BB4F-08FA35866D38}" type="presParOf" srcId="{65D58F2C-7AA4-4E31-9147-2A20562E19B4}" destId="{A1EF60DF-A9A8-4589-B360-D6DCE9D8F41F}" srcOrd="0" destOrd="0" presId="urn:microsoft.com/office/officeart/2005/8/layout/orgChart1"/>
    <dgm:cxn modelId="{CF8804B7-27C5-4DE8-9B83-0AE5B75124E6}" type="presParOf" srcId="{A1EF60DF-A9A8-4589-B360-D6DCE9D8F41F}" destId="{6D0777A0-4460-4CA9-9D1D-536ABB01AB5C}" srcOrd="0" destOrd="0" presId="urn:microsoft.com/office/officeart/2005/8/layout/orgChart1"/>
    <dgm:cxn modelId="{90CAA693-DB69-4E02-8151-EFDDD3E0343F}" type="presParOf" srcId="{6D0777A0-4460-4CA9-9D1D-536ABB01AB5C}" destId="{AC495620-943E-4987-BC99-84553006B3FA}" srcOrd="0" destOrd="0" presId="urn:microsoft.com/office/officeart/2005/8/layout/orgChart1"/>
    <dgm:cxn modelId="{CE921ED6-2528-4132-8450-1239C6F941FD}" type="presParOf" srcId="{6D0777A0-4460-4CA9-9D1D-536ABB01AB5C}" destId="{451E1210-EAD2-4FDE-88C2-3A3E0DCE8AD7}" srcOrd="1" destOrd="0" presId="urn:microsoft.com/office/officeart/2005/8/layout/orgChart1"/>
    <dgm:cxn modelId="{1CD6F8EC-1B05-4B0D-921E-109858DBAB5E}" type="presParOf" srcId="{A1EF60DF-A9A8-4589-B360-D6DCE9D8F41F}" destId="{676BD347-81CA-48F5-8035-F028CBF73AE0}" srcOrd="1" destOrd="0" presId="urn:microsoft.com/office/officeart/2005/8/layout/orgChart1"/>
    <dgm:cxn modelId="{E1165DDD-25B0-45B1-B4E9-307A006F852F}" type="presParOf" srcId="{676BD347-81CA-48F5-8035-F028CBF73AE0}" destId="{B14D855D-0CF7-4026-A477-9D66A3CCB7A7}" srcOrd="0" destOrd="0" presId="urn:microsoft.com/office/officeart/2005/8/layout/orgChart1"/>
    <dgm:cxn modelId="{D59E4871-7598-46E8-B291-D3BBD5F4FAF5}" type="presParOf" srcId="{676BD347-81CA-48F5-8035-F028CBF73AE0}" destId="{0A8E98E2-8C3E-40B2-81C0-C70CE4EF9431}" srcOrd="1" destOrd="0" presId="urn:microsoft.com/office/officeart/2005/8/layout/orgChart1"/>
    <dgm:cxn modelId="{0C092DAC-A48C-4E93-AFC1-7BA19672BEF2}" type="presParOf" srcId="{0A8E98E2-8C3E-40B2-81C0-C70CE4EF9431}" destId="{D4BE1E54-DA8A-4701-A6BA-3E407876AE3C}" srcOrd="0" destOrd="0" presId="urn:microsoft.com/office/officeart/2005/8/layout/orgChart1"/>
    <dgm:cxn modelId="{A1BB7443-BF90-433F-965D-B65B860FE0F8}" type="presParOf" srcId="{D4BE1E54-DA8A-4701-A6BA-3E407876AE3C}" destId="{F7577E1B-95A9-429A-B9E0-6DB2AC466676}" srcOrd="0" destOrd="0" presId="urn:microsoft.com/office/officeart/2005/8/layout/orgChart1"/>
    <dgm:cxn modelId="{A7E03C79-0F75-4AFF-9862-06AEF3F17660}" type="presParOf" srcId="{D4BE1E54-DA8A-4701-A6BA-3E407876AE3C}" destId="{579C0A45-5D85-4D34-A6BE-030B2951824F}" srcOrd="1" destOrd="0" presId="urn:microsoft.com/office/officeart/2005/8/layout/orgChart1"/>
    <dgm:cxn modelId="{397CDDFB-3789-49B4-85DF-9AF5AEF6B0DA}" type="presParOf" srcId="{0A8E98E2-8C3E-40B2-81C0-C70CE4EF9431}" destId="{F1CD2C97-E5CC-4B46-9387-C46D33F8C0F6}" srcOrd="1" destOrd="0" presId="urn:microsoft.com/office/officeart/2005/8/layout/orgChart1"/>
    <dgm:cxn modelId="{51DD07EA-2335-4DE3-9708-7EB2E3998FD7}" type="presParOf" srcId="{0A8E98E2-8C3E-40B2-81C0-C70CE4EF9431}" destId="{49B725C0-D57A-4EEE-8C33-52EF52C2BF5B}" srcOrd="2" destOrd="0" presId="urn:microsoft.com/office/officeart/2005/8/layout/orgChart1"/>
    <dgm:cxn modelId="{68B564D3-22DC-4B1A-B4A2-1ED2FB7D191D}" type="presParOf" srcId="{676BD347-81CA-48F5-8035-F028CBF73AE0}" destId="{5A90F649-AA5A-4C75-9893-EC08830DAEC2}" srcOrd="2" destOrd="0" presId="urn:microsoft.com/office/officeart/2005/8/layout/orgChart1"/>
    <dgm:cxn modelId="{1725F52C-5941-4E85-9857-7E9D536A2F3F}" type="presParOf" srcId="{676BD347-81CA-48F5-8035-F028CBF73AE0}" destId="{7C10DBA1-FFB0-4B28-BE03-F76DCCF555DB}" srcOrd="3" destOrd="0" presId="urn:microsoft.com/office/officeart/2005/8/layout/orgChart1"/>
    <dgm:cxn modelId="{26CA9E85-B6D6-474D-8095-31ED4B90D210}" type="presParOf" srcId="{7C10DBA1-FFB0-4B28-BE03-F76DCCF555DB}" destId="{565310A1-E2D0-4FB8-BE4F-B4B2F1CFA961}" srcOrd="0" destOrd="0" presId="urn:microsoft.com/office/officeart/2005/8/layout/orgChart1"/>
    <dgm:cxn modelId="{AF2DF2E3-E847-4DFA-830D-E37CCBC51D53}" type="presParOf" srcId="{565310A1-E2D0-4FB8-BE4F-B4B2F1CFA961}" destId="{CCF22D82-4DD3-4C46-9918-7D3F5B7B5618}" srcOrd="0" destOrd="0" presId="urn:microsoft.com/office/officeart/2005/8/layout/orgChart1"/>
    <dgm:cxn modelId="{FF3CCEB8-29E0-4B40-9501-793E0A42C507}" type="presParOf" srcId="{565310A1-E2D0-4FB8-BE4F-B4B2F1CFA961}" destId="{74402930-A184-41FB-8A08-BD61769D77CA}" srcOrd="1" destOrd="0" presId="urn:microsoft.com/office/officeart/2005/8/layout/orgChart1"/>
    <dgm:cxn modelId="{11BE1D3C-2DBE-4F0A-A8CB-D50987AF363A}" type="presParOf" srcId="{7C10DBA1-FFB0-4B28-BE03-F76DCCF555DB}" destId="{38ECF955-625B-4AAB-8D7F-B0969D36DD6D}" srcOrd="1" destOrd="0" presId="urn:microsoft.com/office/officeart/2005/8/layout/orgChart1"/>
    <dgm:cxn modelId="{EBD9045E-73A6-42FB-B9C1-F3899ADA6486}" type="presParOf" srcId="{7C10DBA1-FFB0-4B28-BE03-F76DCCF555DB}" destId="{066FF318-A40F-48F5-A69E-BFB850B95552}" srcOrd="2" destOrd="0" presId="urn:microsoft.com/office/officeart/2005/8/layout/orgChart1"/>
    <dgm:cxn modelId="{5744DCDE-B82B-40B4-B3E3-55B28A509745}" type="presParOf" srcId="{676BD347-81CA-48F5-8035-F028CBF73AE0}" destId="{66B5EC89-958A-4B83-8B95-E187D30239A6}" srcOrd="4" destOrd="0" presId="urn:microsoft.com/office/officeart/2005/8/layout/orgChart1"/>
    <dgm:cxn modelId="{96350071-FC10-4E88-8BE8-C242BB702654}" type="presParOf" srcId="{676BD347-81CA-48F5-8035-F028CBF73AE0}" destId="{0368DA0E-5584-4AB8-9330-FD7DB63DF5AD}" srcOrd="5" destOrd="0" presId="urn:microsoft.com/office/officeart/2005/8/layout/orgChart1"/>
    <dgm:cxn modelId="{37B3F5CF-6242-4DAF-BA3D-ACAE38EC38DB}" type="presParOf" srcId="{0368DA0E-5584-4AB8-9330-FD7DB63DF5AD}" destId="{C22666FC-EFDB-40CF-988C-65AD75958BF8}" srcOrd="0" destOrd="0" presId="urn:microsoft.com/office/officeart/2005/8/layout/orgChart1"/>
    <dgm:cxn modelId="{9BE0EA44-5431-4B8A-B11C-7955C7CE99BA}" type="presParOf" srcId="{C22666FC-EFDB-40CF-988C-65AD75958BF8}" destId="{814A2538-C4CC-438B-BCD0-C97F3F1F9C81}" srcOrd="0" destOrd="0" presId="urn:microsoft.com/office/officeart/2005/8/layout/orgChart1"/>
    <dgm:cxn modelId="{E47AA487-3A04-4B9E-9BCD-9114667804F6}" type="presParOf" srcId="{C22666FC-EFDB-40CF-988C-65AD75958BF8}" destId="{DD7A218F-5595-4DC8-AA30-F7AE91FEA3DA}" srcOrd="1" destOrd="0" presId="urn:microsoft.com/office/officeart/2005/8/layout/orgChart1"/>
    <dgm:cxn modelId="{E764D515-4AA0-4484-8783-C0D7C9FB4056}" type="presParOf" srcId="{0368DA0E-5584-4AB8-9330-FD7DB63DF5AD}" destId="{26415BE3-B455-46E2-BAAF-C54D02DE3A57}" srcOrd="1" destOrd="0" presId="urn:microsoft.com/office/officeart/2005/8/layout/orgChart1"/>
    <dgm:cxn modelId="{1101FB90-BEE8-4659-B206-D7F1E21FE649}" type="presParOf" srcId="{0368DA0E-5584-4AB8-9330-FD7DB63DF5AD}" destId="{0561EF32-3BA8-416E-A37A-9456BE50AD8F}" srcOrd="2" destOrd="0" presId="urn:microsoft.com/office/officeart/2005/8/layout/orgChart1"/>
    <dgm:cxn modelId="{05CECB7B-96AC-499F-8564-3A4FC0F8D5A7}" type="presParOf" srcId="{676BD347-81CA-48F5-8035-F028CBF73AE0}" destId="{32F7B0FC-2B6C-4D96-A738-5A29876C994E}" srcOrd="6" destOrd="0" presId="urn:microsoft.com/office/officeart/2005/8/layout/orgChart1"/>
    <dgm:cxn modelId="{98974F71-21C0-4FF7-9995-E1220761963C}" type="presParOf" srcId="{676BD347-81CA-48F5-8035-F028CBF73AE0}" destId="{B3A98D46-ADD4-456B-B0A0-4F0A19769A60}" srcOrd="7" destOrd="0" presId="urn:microsoft.com/office/officeart/2005/8/layout/orgChart1"/>
    <dgm:cxn modelId="{7DC5A2E5-14BC-4E7F-BF14-ADD805EFA828}" type="presParOf" srcId="{B3A98D46-ADD4-456B-B0A0-4F0A19769A60}" destId="{167454C6-07BC-4397-9E74-9A1437B4D156}" srcOrd="0" destOrd="0" presId="urn:microsoft.com/office/officeart/2005/8/layout/orgChart1"/>
    <dgm:cxn modelId="{3AF72DC5-6C37-47D3-97B4-833E634B38CA}" type="presParOf" srcId="{167454C6-07BC-4397-9E74-9A1437B4D156}" destId="{EBBBCF46-A863-4100-A9D7-CBD5EFB06687}" srcOrd="0" destOrd="0" presId="urn:microsoft.com/office/officeart/2005/8/layout/orgChart1"/>
    <dgm:cxn modelId="{2D5157FB-8354-4051-B352-CF4F806505C8}" type="presParOf" srcId="{167454C6-07BC-4397-9E74-9A1437B4D156}" destId="{1A034D32-AD45-4AD2-80B9-1B970295DD28}" srcOrd="1" destOrd="0" presId="urn:microsoft.com/office/officeart/2005/8/layout/orgChart1"/>
    <dgm:cxn modelId="{5348303E-CCFF-4641-BD26-EECF1BE73489}" type="presParOf" srcId="{B3A98D46-ADD4-456B-B0A0-4F0A19769A60}" destId="{553DF6B2-0A2C-4FC6-8448-3C121CBA992B}" srcOrd="1" destOrd="0" presId="urn:microsoft.com/office/officeart/2005/8/layout/orgChart1"/>
    <dgm:cxn modelId="{9C6A7063-CFCB-4D13-9B1D-379401277501}" type="presParOf" srcId="{B3A98D46-ADD4-456B-B0A0-4F0A19769A60}" destId="{DD3BE44C-D73A-427C-AD4F-6D02AF29855F}" srcOrd="2" destOrd="0" presId="urn:microsoft.com/office/officeart/2005/8/layout/orgChart1"/>
    <dgm:cxn modelId="{64DDF8E0-C818-4702-8329-CA9709942D52}" type="presParOf" srcId="{A1EF60DF-A9A8-4589-B360-D6DCE9D8F41F}" destId="{181AD0DF-E1B8-4AA9-B737-31469C672C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0FC-2B6C-4D96-A738-5A29876C994E}">
      <dsp:nvSpPr>
        <dsp:cNvPr id="0" name=""/>
        <dsp:cNvSpPr/>
      </dsp:nvSpPr>
      <dsp:spPr>
        <a:xfrm>
          <a:off x="5936611" y="2283115"/>
          <a:ext cx="4505926" cy="2648649"/>
        </a:xfrm>
        <a:custGeom>
          <a:avLst/>
          <a:gdLst/>
          <a:ahLst/>
          <a:cxnLst/>
          <a:rect l="0" t="0" r="0" b="0"/>
          <a:pathLst>
            <a:path>
              <a:moveTo>
                <a:pt x="0" y="2648649"/>
              </a:moveTo>
              <a:lnTo>
                <a:pt x="4505926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66B5EC89-958A-4B83-8B95-E187D30239A6}">
      <dsp:nvSpPr>
        <dsp:cNvPr id="0" name=""/>
        <dsp:cNvSpPr/>
      </dsp:nvSpPr>
      <dsp:spPr>
        <a:xfrm>
          <a:off x="5936611" y="2274768"/>
          <a:ext cx="1766745" cy="2656996"/>
        </a:xfrm>
        <a:custGeom>
          <a:avLst/>
          <a:gdLst/>
          <a:ahLst/>
          <a:cxnLst/>
          <a:rect l="0" t="0" r="0" b="0"/>
          <a:pathLst>
            <a:path>
              <a:moveTo>
                <a:pt x="0" y="2656996"/>
              </a:moveTo>
              <a:lnTo>
                <a:pt x="1766745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5A90F649-AA5A-4C75-9893-EC08830DAEC2}">
      <dsp:nvSpPr>
        <dsp:cNvPr id="0" name=""/>
        <dsp:cNvSpPr/>
      </dsp:nvSpPr>
      <dsp:spPr>
        <a:xfrm>
          <a:off x="5181003" y="2283115"/>
          <a:ext cx="755607" cy="2648649"/>
        </a:xfrm>
        <a:custGeom>
          <a:avLst/>
          <a:gdLst/>
          <a:ahLst/>
          <a:cxnLst/>
          <a:rect l="0" t="0" r="0" b="0"/>
          <a:pathLst>
            <a:path>
              <a:moveTo>
                <a:pt x="755607" y="2648649"/>
              </a:moveTo>
              <a:lnTo>
                <a:pt x="0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14D855D-0CF7-4026-A477-9D66A3CCB7A7}">
      <dsp:nvSpPr>
        <dsp:cNvPr id="0" name=""/>
        <dsp:cNvSpPr/>
      </dsp:nvSpPr>
      <dsp:spPr>
        <a:xfrm>
          <a:off x="1760258" y="2283115"/>
          <a:ext cx="4176352" cy="2648649"/>
        </a:xfrm>
        <a:custGeom>
          <a:avLst/>
          <a:gdLst/>
          <a:ahLst/>
          <a:cxnLst/>
          <a:rect l="0" t="0" r="0" b="0"/>
          <a:pathLst>
            <a:path>
              <a:moveTo>
                <a:pt x="4176352" y="2648649"/>
              </a:moveTo>
              <a:lnTo>
                <a:pt x="0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AC495620-943E-4987-BC99-84553006B3FA}">
      <dsp:nvSpPr>
        <dsp:cNvPr id="0" name=""/>
        <dsp:cNvSpPr/>
      </dsp:nvSpPr>
      <dsp:spPr>
        <a:xfrm>
          <a:off x="4572202" y="4171212"/>
          <a:ext cx="2728816" cy="76055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2"/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METODOLOGIA</a:t>
          </a:r>
          <a:endParaRPr lang="es-ES" sz="2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572202" y="4171212"/>
        <a:ext cx="2728816" cy="760552"/>
      </dsp:txXfrm>
    </dsp:sp>
    <dsp:sp modelId="{F7577E1B-95A9-429A-B9E0-6DB2AC466676}">
      <dsp:nvSpPr>
        <dsp:cNvPr id="0" name=""/>
        <dsp:cNvSpPr/>
      </dsp:nvSpPr>
      <dsp:spPr>
        <a:xfrm>
          <a:off x="6738" y="2283115"/>
          <a:ext cx="3507038" cy="167992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cap="none" spc="0" dirty="0" smtClean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PRIMERA FASE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738" y="2283115"/>
        <a:ext cx="3507038" cy="1679924"/>
      </dsp:txXfrm>
    </dsp:sp>
    <dsp:sp modelId="{CCF22D82-4DD3-4C46-9918-7D3F5B7B5618}">
      <dsp:nvSpPr>
        <dsp:cNvPr id="0" name=""/>
        <dsp:cNvSpPr/>
      </dsp:nvSpPr>
      <dsp:spPr>
        <a:xfrm>
          <a:off x="4067616" y="2283115"/>
          <a:ext cx="2226774" cy="1592853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C00000"/>
              </a:solidFill>
            </a:rPr>
            <a:t>SEGUNDA FASE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kern="120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sz="19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067616" y="2283115"/>
        <a:ext cx="2226774" cy="1592853"/>
      </dsp:txXfrm>
    </dsp:sp>
    <dsp:sp modelId="{814A2538-C4CC-438B-BCD0-C97F3F1F9C81}">
      <dsp:nvSpPr>
        <dsp:cNvPr id="0" name=""/>
        <dsp:cNvSpPr/>
      </dsp:nvSpPr>
      <dsp:spPr>
        <a:xfrm>
          <a:off x="6842163" y="2274768"/>
          <a:ext cx="1722385" cy="154294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0033CC"/>
              </a:solidFill>
            </a:rPr>
            <a:t>TERCERA FASE</a:t>
          </a:r>
          <a:endParaRPr lang="es-ES" sz="1900" b="1" kern="1200" dirty="0" smtClean="0">
            <a:solidFill>
              <a:srgbClr val="0033CC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sz="1900" b="0" kern="1200" dirty="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sz="19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42163" y="2274768"/>
        <a:ext cx="1722385" cy="1542942"/>
      </dsp:txXfrm>
    </dsp:sp>
    <dsp:sp modelId="{EBBBCF46-A863-4100-A9D7-CBD5EFB06687}">
      <dsp:nvSpPr>
        <dsp:cNvPr id="0" name=""/>
        <dsp:cNvSpPr/>
      </dsp:nvSpPr>
      <dsp:spPr>
        <a:xfrm>
          <a:off x="9064534" y="2283115"/>
          <a:ext cx="2756007" cy="1516740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C00000"/>
              </a:solidFill>
            </a:rPr>
            <a:t>CUARTA FASE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sz="19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9064534" y="2283115"/>
        <a:ext cx="2756007" cy="151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F149-5461-4F5F-B813-A4E414458346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84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55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02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5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8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65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94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60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56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8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66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94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86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64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450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61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8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309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6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02/10/2020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18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1.jpe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slide" Target="slide14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5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10" Type="http://schemas.openxmlformats.org/officeDocument/2006/relationships/image" Target="../media/image39.jpg"/><Relationship Id="rId4" Type="http://schemas.openxmlformats.org/officeDocument/2006/relationships/slide" Target="slide11.xml"/><Relationship Id="rId9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.jpg"/><Relationship Id="rId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30.xml"/><Relationship Id="rId7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9.xml"/><Relationship Id="rId4" Type="http://schemas.openxmlformats.org/officeDocument/2006/relationships/slide" Target="slide36.xml"/><Relationship Id="rId9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49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" Target="slide17.xml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eg"/><Relationship Id="rId9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32.gif"/><Relationship Id="rId4" Type="http://schemas.openxmlformats.org/officeDocument/2006/relationships/slide" Target="slide27.xml"/><Relationship Id="rId9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slide" Target="slide21.xml"/><Relationship Id="rId7" Type="http://schemas.openxmlformats.org/officeDocument/2006/relationships/image" Target="../media/image72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.jpg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" Target="slide29.xml"/><Relationship Id="rId7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1.jpg"/><Relationship Id="rId4" Type="http://schemas.openxmlformats.org/officeDocument/2006/relationships/slide" Target="slide21.xml"/><Relationship Id="rId9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0.jp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2.png"/><Relationship Id="rId7" Type="http://schemas.openxmlformats.org/officeDocument/2006/relationships/image" Target="../media/image9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1.jpg"/><Relationship Id="rId4" Type="http://schemas.openxmlformats.org/officeDocument/2006/relationships/image" Target="../media/image23.png"/><Relationship Id="rId9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1.jpg"/><Relationship Id="rId4" Type="http://schemas.openxmlformats.org/officeDocument/2006/relationships/image" Target="../media/image9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3.png"/><Relationship Id="rId7" Type="http://schemas.openxmlformats.org/officeDocument/2006/relationships/image" Target="../media/image3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82516" y="179249"/>
            <a:ext cx="8178904" cy="6678751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RENDICION DE CUENTAS </a:t>
            </a: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5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ENERO-DICIEMBRE</a:t>
            </a:r>
            <a:r>
              <a:rPr lang="es-ES" sz="5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2019</a:t>
            </a:r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" y="5841818"/>
            <a:ext cx="2959554" cy="9973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83" y="1267098"/>
            <a:ext cx="5987143" cy="38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5957840"/>
            <a:ext cx="2959554" cy="9001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0816" y="260320"/>
            <a:ext cx="688168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ACOMPAÑAMIENTO </a:t>
            </a:r>
            <a:r>
              <a:rPr lang="es-EC" sz="24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PARA FORTALECIMIENTO </a:t>
            </a:r>
            <a:r>
              <a:rPr lang="es-EC" sz="24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ORGANIZATIVO </a:t>
            </a:r>
            <a:r>
              <a:rPr lang="es-EC" sz="240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Y FOMENTO DE LA PARTICIPACIÓN CIUDADANA EN LA PARROQUIA </a:t>
            </a:r>
            <a:r>
              <a:rPr lang="es-EC" sz="24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PRINCIPAL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479638" y="5226784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(93.49%)                                                                           </a:t>
            </a:r>
            <a:r>
              <a:rPr lang="es-EC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6.404,19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" y="2101917"/>
            <a:ext cx="2769326" cy="369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3053975" y="2101917"/>
            <a:ext cx="3098631" cy="3737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/>
          <a:stretch/>
        </p:blipFill>
        <p:spPr>
          <a:xfrm>
            <a:off x="6356439" y="819818"/>
            <a:ext cx="5468983" cy="4406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0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0" y="5860689"/>
            <a:ext cx="2959554" cy="99731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11366" y="59396"/>
            <a:ext cx="704283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6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ATENCIÓN </a:t>
            </a:r>
          </a:p>
          <a:p>
            <a:pPr algn="ctr"/>
            <a:r>
              <a:rPr lang="es-EC" sz="6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AL </a:t>
            </a:r>
          </a:p>
          <a:p>
            <a:pPr algn="ctr"/>
            <a:r>
              <a:rPr lang="es-EC" sz="6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SECTOR VULNERABLE</a:t>
            </a:r>
            <a:r>
              <a:rPr lang="es-EC" sz="6800" dirty="0" smtClean="0">
                <a:ln w="0">
                  <a:solidFill>
                    <a:srgbClr val="66FF66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$19.729,99</a:t>
            </a:r>
            <a:r>
              <a:rPr lang="es-EC" sz="6800" dirty="0" smtClean="0">
                <a:ln w="0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s-EC" sz="3000" dirty="0" smtClean="0">
                <a:ln w="0">
                  <a:solidFill>
                    <a:srgbClr val="66FF66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(12.21% ASIGNACION DE MINISTERIO DE FINANZAS)</a:t>
            </a:r>
          </a:p>
          <a:p>
            <a:pPr algn="ctr"/>
            <a:endParaRPr lang="es-EC" sz="8000" dirty="0" smtClean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1" name="Onda 10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37" y="0"/>
            <a:ext cx="3979003" cy="298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7" y="3149612"/>
            <a:ext cx="3936220" cy="295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11"/>
            <a:ext cx="2959554" cy="9973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78"/>
          <a:stretch/>
        </p:blipFill>
        <p:spPr>
          <a:xfrm>
            <a:off x="2765774" y="4916297"/>
            <a:ext cx="4267200" cy="186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40" y="3790665"/>
            <a:ext cx="4076381" cy="305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10" y="1388351"/>
            <a:ext cx="4703928" cy="352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7" y="1466826"/>
            <a:ext cx="4494663" cy="337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396238" y="344775"/>
            <a:ext cx="111497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INTERCAMBIO DE SABERES ANCESTRALES Y PROTECCION DE DERECHOS DE NIÑOS/AS Y PERSONAS CON DISCAPACIDAD</a:t>
            </a:r>
          </a:p>
          <a:p>
            <a:pPr algn="ctr"/>
            <a:endParaRPr lang="es-ES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 smtClean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175673" y="1773900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(53,95%)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9.518,00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52" y="1172809"/>
            <a:ext cx="4347693" cy="326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115460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AGASAJO NAVIDEÑO A NIÑOS/AS DE TODA LA PARROQUIA</a:t>
            </a:r>
            <a:endParaRPr lang="es-ES" sz="40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S" sz="4800" dirty="0" smtClean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endParaRPr lang="es-EC" sz="48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17" y="1161395"/>
            <a:ext cx="4918364" cy="3688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17" y="1214206"/>
            <a:ext cx="3934691" cy="295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1" y="3962162"/>
            <a:ext cx="4059382" cy="3044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75" y="4076462"/>
            <a:ext cx="3906982" cy="2930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5860689"/>
            <a:ext cx="2022764" cy="99731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7528" y="5130487"/>
            <a:ext cx="19736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67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1706705"/>
            <a:ext cx="4204856" cy="3153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82" y="2103292"/>
            <a:ext cx="3749963" cy="2812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Onda 2">
            <a:hlinkClick r:id="rId4" action="ppaction://hlinksldjump"/>
          </p:cNvPr>
          <p:cNvSpPr/>
          <p:nvPr/>
        </p:nvSpPr>
        <p:spPr>
          <a:xfrm>
            <a:off x="10560551" y="5969911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0835" y="182571"/>
            <a:ext cx="10183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IMPLEMENTACION DE ESPACIOS ALTERNATIVOS DE RECREACION PARA EL ADULTO MAYOR</a:t>
            </a:r>
            <a:endParaRPr lang="es-ES" sz="3200" dirty="0">
              <a:ln w="0"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82" y="1369420"/>
            <a:ext cx="4415429" cy="331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8" y="5776164"/>
            <a:ext cx="2959554" cy="99731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492837" y="5266825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(100%)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10.211,99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913089" y="5920876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8" y="32912"/>
            <a:ext cx="2173229" cy="997311"/>
          </a:xfrm>
          <a:prstGeom prst="rect">
            <a:avLst/>
          </a:prstGeom>
        </p:spPr>
      </p:pic>
      <p:sp>
        <p:nvSpPr>
          <p:cNvPr id="2" name="AutoShape 5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7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521561" y="39535"/>
            <a:ext cx="9504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COLONIAS VACACIONALES 2019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569" y="3798050"/>
            <a:ext cx="1911156" cy="1035560"/>
          </a:xfrm>
          <a:prstGeom prst="rect">
            <a:avLst/>
          </a:prstGeom>
        </p:spPr>
      </p:pic>
      <p:sp>
        <p:nvSpPr>
          <p:cNvPr id="13" name="Onda 12">
            <a:hlinkClick r:id="rId4" action="ppaction://hlinksldjump"/>
          </p:cNvPr>
          <p:cNvSpPr/>
          <p:nvPr/>
        </p:nvSpPr>
        <p:spPr>
          <a:xfrm>
            <a:off x="10560551" y="5969911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268323" y="5086879"/>
            <a:ext cx="186461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r>
              <a:rPr lang="es-ES" sz="35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NNA</a:t>
            </a:r>
            <a:endParaRPr lang="es-ES" sz="35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490" y="4892794"/>
            <a:ext cx="1372269" cy="101911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371780" y="3725693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699927"/>
            <a:ext cx="3978938" cy="298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r="9602" b="26262"/>
          <a:stretch/>
        </p:blipFill>
        <p:spPr>
          <a:xfrm>
            <a:off x="4541784" y="677210"/>
            <a:ext cx="3574281" cy="300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3767258"/>
            <a:ext cx="4506105" cy="293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r="19061"/>
          <a:stretch/>
        </p:blipFill>
        <p:spPr>
          <a:xfrm>
            <a:off x="8287762" y="677210"/>
            <a:ext cx="3142238" cy="300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57" y="3798050"/>
            <a:ext cx="3004031" cy="281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/>
          <p:cNvSpPr txBox="1"/>
          <p:nvPr/>
        </p:nvSpPr>
        <p:spPr>
          <a:xfrm>
            <a:off x="-1" y="5962054"/>
            <a:ext cx="10751127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Las colonias vacacionales es un programa que se realiza con niños y adolescentes a partir de los 5 años hasta los 17 años. Se realiza actividades de recreación con el apoyo de guías voluntarios de nuestra comunidad, además se hace la entrega de refrigerios diariamente.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5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860689"/>
            <a:ext cx="2959554" cy="9973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54" y="935183"/>
            <a:ext cx="3495964" cy="4149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86" y="935183"/>
            <a:ext cx="3532909" cy="4149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35183"/>
            <a:ext cx="3112077" cy="4149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/>
          <p:cNvSpPr/>
          <p:nvPr/>
        </p:nvSpPr>
        <p:spPr>
          <a:xfrm>
            <a:off x="-143623" y="184090"/>
            <a:ext cx="12068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PROYECTO AGRICOLA-UNIVERSIDAD DE CUENCA</a:t>
            </a:r>
          </a:p>
        </p:txBody>
      </p:sp>
      <p:sp>
        <p:nvSpPr>
          <p:cNvPr id="6" name="Onda 5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386945" y="5581794"/>
            <a:ext cx="371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60 % de productores beneficiarios</a:t>
            </a:r>
          </a:p>
        </p:txBody>
      </p:sp>
      <p:pic>
        <p:nvPicPr>
          <p:cNvPr id="9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09" y="5681928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405472" y="58494"/>
            <a:ext cx="742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JORNADAS INCLUSIVAS DE PERSONAS CON DISCAPACIDAD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7" name="Onda 6">
            <a:hlinkClick r:id="rId2" action="ppaction://hlinksldjump"/>
          </p:cNvPr>
          <p:cNvSpPr/>
          <p:nvPr/>
        </p:nvSpPr>
        <p:spPr>
          <a:xfrm>
            <a:off x="10854941" y="619800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57285" y="5788164"/>
            <a:ext cx="3711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45 Usuarios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46" y="5781028"/>
            <a:ext cx="1372269" cy="10191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03" y="5791927"/>
            <a:ext cx="2197379" cy="9973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1371599"/>
            <a:ext cx="5135419" cy="385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26974"/>
          <a:stretch/>
        </p:blipFill>
        <p:spPr>
          <a:xfrm>
            <a:off x="5815448" y="1371599"/>
            <a:ext cx="5318424" cy="3885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ángulo 10"/>
          <p:cNvSpPr/>
          <p:nvPr/>
        </p:nvSpPr>
        <p:spPr>
          <a:xfrm>
            <a:off x="671904" y="6003608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5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90" y="2591282"/>
            <a:ext cx="4107998" cy="32740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ángulo 12"/>
          <p:cNvSpPr/>
          <p:nvPr/>
        </p:nvSpPr>
        <p:spPr>
          <a:xfrm>
            <a:off x="485261" y="149459"/>
            <a:ext cx="101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DIA DE LA MADRE 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8" name="Onda 7">
            <a:hlinkClick r:id="rId4" action="ppaction://hlinksldjump"/>
          </p:cNvPr>
          <p:cNvSpPr/>
          <p:nvPr/>
        </p:nvSpPr>
        <p:spPr>
          <a:xfrm>
            <a:off x="10672061" y="6020285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33371" y="6112261"/>
            <a:ext cx="352532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 usuarios aprox.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711195" y="5723421"/>
            <a:ext cx="1777678" cy="1025901"/>
            <a:chOff x="287678" y="401206"/>
            <a:chExt cx="1623478" cy="1305519"/>
          </a:xfrm>
        </p:grpSpPr>
        <p:pic>
          <p:nvPicPr>
            <p:cNvPr id="11" name="Picture 4" descr="Imagen relacionad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372" y="5723422"/>
            <a:ext cx="1479317" cy="10986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71475" y="5654263"/>
            <a:ext cx="2344016" cy="9973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0" y="1284069"/>
            <a:ext cx="4331533" cy="343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48" y="772615"/>
            <a:ext cx="4288752" cy="2412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57" y="772615"/>
            <a:ext cx="3063263" cy="2297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70" y="3120023"/>
            <a:ext cx="3673522" cy="27551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5554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imagen puede contener: 1 persona, montañ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-406168" y="323106"/>
            <a:ext cx="7426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CARRERA ATLETICA 5K</a:t>
            </a:r>
          </a:p>
        </p:txBody>
      </p:sp>
      <p:sp>
        <p:nvSpPr>
          <p:cNvPr id="9" name="Onda 8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33560" y="5926842"/>
            <a:ext cx="517802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</a:t>
            </a:r>
            <a:r>
              <a:rPr lang="es-ES" sz="5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participantes</a:t>
            </a:r>
            <a:endParaRPr lang="es-E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7" y="1012641"/>
            <a:ext cx="4213033" cy="468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14" y="1109474"/>
            <a:ext cx="5855855" cy="439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1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/>
          <a:stretch/>
        </p:blipFill>
        <p:spPr>
          <a:xfrm>
            <a:off x="6792686" y="1357082"/>
            <a:ext cx="4976948" cy="48742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  <p:sp>
        <p:nvSpPr>
          <p:cNvPr id="5" name="CuadroTexto 3"/>
          <p:cNvSpPr txBox="1"/>
          <p:nvPr/>
        </p:nvSpPr>
        <p:spPr>
          <a:xfrm>
            <a:off x="263471" y="1530994"/>
            <a:ext cx="65292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 smtClean="0">
                <a:latin typeface="Berlin Sans FB Demi" pitchFamily="34" charset="0"/>
              </a:rPr>
              <a:t>La </a:t>
            </a:r>
            <a:r>
              <a:rPr lang="es-EC" sz="2000" b="1" dirty="0">
                <a:latin typeface="Berlin Sans FB Demi" pitchFamily="34" charset="0"/>
              </a:rPr>
              <a:t>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sz="2000" b="1" dirty="0">
              <a:latin typeface="Berlin Sans FB Demi" pitchFamily="34" charset="0"/>
            </a:endParaRPr>
          </a:p>
          <a:p>
            <a:pPr algn="just"/>
            <a:r>
              <a:rPr lang="es-EC" sz="2000" b="1" dirty="0">
                <a:latin typeface="Berlin Sans FB Demi" pitchFamily="34" charset="0"/>
              </a:rPr>
              <a:t>En este contexto también son sujetos de rendir cuentas todas las autoridades de elección popular y </a:t>
            </a:r>
            <a:r>
              <a:rPr lang="es-EC" sz="2000" b="1" dirty="0" smtClean="0">
                <a:latin typeface="Berlin Sans FB Demi" pitchFamily="34" charset="0"/>
              </a:rPr>
              <a:t>Gobiernos Autónomos </a:t>
            </a:r>
            <a:r>
              <a:rPr lang="es-EC" sz="2000" b="1" dirty="0">
                <a:latin typeface="Berlin Sans FB Demi" pitchFamily="34" charset="0"/>
              </a:rPr>
              <a:t>Descentralizados de Principal</a:t>
            </a:r>
            <a:r>
              <a:rPr lang="es-EC" sz="2000" b="1" dirty="0" smtClean="0">
                <a:latin typeface="Berlin Sans FB Demi" pitchFamily="34" charset="0"/>
              </a:rPr>
              <a:t>.</a:t>
            </a:r>
          </a:p>
          <a:p>
            <a:pPr algn="just"/>
            <a:r>
              <a:rPr lang="es-ES" sz="2000" dirty="0"/>
              <a:t>En el marco de la resolución No. CPCCS-PLE-SG-042-2020- 251 de fecha 15 de julio de 2020 emitida por el Consejo de Participación Ciudadana y Control </a:t>
            </a:r>
            <a:r>
              <a:rPr lang="es-ES" sz="2000" dirty="0" smtClean="0"/>
              <a:t>social, hasta el 31  de </a:t>
            </a:r>
            <a:r>
              <a:rPr lang="es-ES" dirty="0"/>
              <a:t> octubre como fecha máxima para terminar el proceso de Rendición de Cuentas del periodo </a:t>
            </a:r>
            <a:r>
              <a:rPr lang="es-ES" dirty="0" smtClean="0"/>
              <a:t>2019.</a:t>
            </a:r>
            <a:endParaRPr lang="es-ES" sz="2000" b="1" dirty="0">
              <a:latin typeface="Berlin Sans FB Demi" pitchFamily="34" charset="0"/>
            </a:endParaRPr>
          </a:p>
        </p:txBody>
      </p:sp>
      <p:sp>
        <p:nvSpPr>
          <p:cNvPr id="10" name="2 Rectángulo"/>
          <p:cNvSpPr/>
          <p:nvPr/>
        </p:nvSpPr>
        <p:spPr>
          <a:xfrm>
            <a:off x="1816162" y="425463"/>
            <a:ext cx="8178904" cy="923330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/>
          <a:stretch/>
        </p:blipFill>
        <p:spPr>
          <a:xfrm>
            <a:off x="5070764" y="775855"/>
            <a:ext cx="3921869" cy="271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/>
          <p:cNvSpPr/>
          <p:nvPr/>
        </p:nvSpPr>
        <p:spPr>
          <a:xfrm>
            <a:off x="-287770" y="368270"/>
            <a:ext cx="6336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CAMPEONATOS </a:t>
            </a:r>
          </a:p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DEPORTIVOS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0" b="20666"/>
          <a:stretch/>
        </p:blipFill>
        <p:spPr>
          <a:xfrm>
            <a:off x="145329" y="1522505"/>
            <a:ext cx="4377157" cy="3991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nda 6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3518333"/>
            <a:ext cx="4027055" cy="302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704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hlinkClick r:id="rId3" action="ppaction://hlinksldjump"/>
          </p:cNvPr>
          <p:cNvSpPr/>
          <p:nvPr/>
        </p:nvSpPr>
        <p:spPr>
          <a:xfrm>
            <a:off x="7546611" y="4060002"/>
            <a:ext cx="4312920" cy="20159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FORTALECIMIENTO DE LA IDENTIDAD CULTURAL DE LA PARROQUIA PRINCIPAL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97.97% ($11.359,66)</a:t>
            </a:r>
          </a:p>
        </p:txBody>
      </p:sp>
      <p:sp>
        <p:nvSpPr>
          <p:cNvPr id="14" name="Rectángulo 13">
            <a:hlinkClick r:id="rId4" action="ppaction://hlinksldjump"/>
          </p:cNvPr>
          <p:cNvSpPr/>
          <p:nvPr/>
        </p:nvSpPr>
        <p:spPr>
          <a:xfrm>
            <a:off x="3982607" y="2667313"/>
            <a:ext cx="3232251" cy="355481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DISEÑO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 UN PROYECTO DE FORTALECIMIENTO PARA LAS ACTIVIDADES DE TURISMO COMUNITARIO EN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PRINCIPAL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35.62% (7.820,90)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5" name="Rectángulo 14">
            <a:hlinkClick r:id="rId5" action="ppaction://hlinksldjump"/>
          </p:cNvPr>
          <p:cNvSpPr/>
          <p:nvPr/>
        </p:nvSpPr>
        <p:spPr>
          <a:xfrm>
            <a:off x="345781" y="3021942"/>
            <a:ext cx="3517265" cy="2785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IDENTIFICAR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Y CONSTRUIR EQUIPAMIENTOS Y MANTENER ESPACIOS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PUBLICOS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95.00% (39.292,70)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6" name="Rectángulo 15">
            <a:hlinkClick r:id="rId6" action="ppaction://hlinksldjump"/>
          </p:cNvPr>
          <p:cNvSpPr/>
          <p:nvPr/>
        </p:nvSpPr>
        <p:spPr>
          <a:xfrm>
            <a:off x="4433455" y="110861"/>
            <a:ext cx="3102599" cy="2400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MANTENIMEINTO DE LA RED VIAL PARROQUIAL 99.99% (59.723,60)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7" name="Rectángulo 16">
            <a:hlinkClick r:id="rId7" action="ppaction://hlinksldjump"/>
          </p:cNvPr>
          <p:cNvSpPr/>
          <p:nvPr/>
        </p:nvSpPr>
        <p:spPr>
          <a:xfrm>
            <a:off x="97562" y="159377"/>
            <a:ext cx="4176246" cy="278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FORTALECIMIENTO Y DIVERSIFICARCION LA PRODUCCION AGROPECUARIA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Y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MANEJO DE FRUTALES (PROYECTO MAE)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99.11% (12.793,90) 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8" name="Rectángulo 17">
            <a:hlinkClick r:id="rId4" action="ppaction://hlinksldjump"/>
          </p:cNvPr>
          <p:cNvSpPr/>
          <p:nvPr/>
        </p:nvSpPr>
        <p:spPr>
          <a:xfrm>
            <a:off x="7695701" y="1659345"/>
            <a:ext cx="4312920" cy="20159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IMPLEMENTACION DE INFRAESTRUCTURA FISICA Y NORMATIVA PARROQUIAL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77.07% (23.000,00)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2" name="Rectángulo 11">
            <a:hlinkClick r:id="rId8" action="ppaction://hlinksldjump"/>
          </p:cNvPr>
          <p:cNvSpPr/>
          <p:nvPr/>
        </p:nvSpPr>
        <p:spPr>
          <a:xfrm>
            <a:off x="7695701" y="-62296"/>
            <a:ext cx="4300395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CONSTRUCCION DE ALCANTARILLADO CELEL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99.20% (7.000,00)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Onda 12">
            <a:hlinkClick r:id="rId4" action="ppaction://hlinksldjump"/>
          </p:cNvPr>
          <p:cNvSpPr/>
          <p:nvPr/>
        </p:nvSpPr>
        <p:spPr>
          <a:xfrm>
            <a:off x="10579371" y="6137672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914599"/>
            <a:ext cx="2054234" cy="8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1" y="3250453"/>
            <a:ext cx="3553917" cy="26654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ectángulo 10"/>
          <p:cNvSpPr/>
          <p:nvPr/>
        </p:nvSpPr>
        <p:spPr>
          <a:xfrm>
            <a:off x="-1" y="497571"/>
            <a:ext cx="9628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SISTEMA DE DRENAJE DEL COMPLEJO DEPORTIVO PRINCIPAL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Onda 8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791305"/>
            <a:ext cx="2344016" cy="99731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492837" y="5266825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(64.89%)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10.950,00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" y="1352450"/>
            <a:ext cx="3602181" cy="270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670" y="1672731"/>
            <a:ext cx="3142837" cy="2823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99" y="1513231"/>
            <a:ext cx="3020546" cy="402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9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49753" y="90390"/>
            <a:ext cx="937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CONSTRUCCION DE VEREDAS EN LA CALLE LUIS GUILLERMO PEÑA</a:t>
            </a:r>
          </a:p>
        </p:txBody>
      </p:sp>
      <p:sp>
        <p:nvSpPr>
          <p:cNvPr id="7" name="Onda 6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969741"/>
            <a:ext cx="2344016" cy="88826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883235" y="5266825"/>
            <a:ext cx="31726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(30.91%)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7.000,00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4" y="1189180"/>
            <a:ext cx="3306041" cy="440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37" y="1189180"/>
            <a:ext cx="3097249" cy="407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4" y="1189180"/>
            <a:ext cx="3031638" cy="404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2723920" y="5891538"/>
            <a:ext cx="282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JUNTA ADMINISTRADORA DE AGUA POTABLE PRINCIPAL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893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8655" y="224090"/>
            <a:ext cx="9102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CONSTRUCCION DE VEREDAS EN LA CALLE </a:t>
            </a:r>
            <a:r>
              <a:rPr lang="es-EC" sz="24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OSCAR GONZALES</a:t>
            </a:r>
            <a:endParaRPr lang="es-EC" sz="2400" dirty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969741"/>
            <a:ext cx="2344016" cy="8882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" y="1288473"/>
            <a:ext cx="5837382" cy="4378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1" y="1288473"/>
            <a:ext cx="5837381" cy="4378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18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9753" y="0"/>
            <a:ext cx="9375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PROYECTO MIES ADULTO MAYOR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242113" y="3662809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(100%)                                                                           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2.245,66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969741"/>
            <a:ext cx="2344016" cy="888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3" y="553998"/>
            <a:ext cx="4999236" cy="250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683" y="3190401"/>
            <a:ext cx="4999236" cy="2642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488" y="1275069"/>
            <a:ext cx="4904695" cy="3462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7"/>
          <p:cNvSpPr txBox="1"/>
          <p:nvPr/>
        </p:nvSpPr>
        <p:spPr>
          <a:xfrm>
            <a:off x="207818" y="5898769"/>
            <a:ext cx="119841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Este programa se viene realizando desde noviembre 2019, en convenio con el Ministerio de Inclusión Económica y Social. </a:t>
            </a:r>
            <a:r>
              <a:rPr lang="es-EC" dirty="0">
                <a:solidFill>
                  <a:schemeClr val="tx1"/>
                </a:solidFill>
              </a:rPr>
              <a:t>S</a:t>
            </a:r>
            <a:r>
              <a:rPr lang="es-EC" dirty="0" smtClean="0">
                <a:solidFill>
                  <a:schemeClr val="tx1"/>
                </a:solidFill>
              </a:rPr>
              <a:t>e cuenta con un promotor social que realiza visitas periódicas a Personas Adultas Mayores, realizando actividades que ayuden a su bienestar.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9624752" y="553998"/>
            <a:ext cx="2344016" cy="8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44" y="590823"/>
            <a:ext cx="3602513" cy="2701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/>
          <p:cNvSpPr txBox="1"/>
          <p:nvPr/>
        </p:nvSpPr>
        <p:spPr>
          <a:xfrm>
            <a:off x="9336763" y="1165056"/>
            <a:ext cx="2779552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Este programa se realiza para apoyar en la Salud Alimentaria de personas Adultas Mayores, Personas con Discapacidad y personas con enfermedades catastróficas. Esta ración alimenticia esta valorado en 15$ y se entrega a un total de 250 beneficiarios. Este programa se viene realizando año a año en el mes de Diciembre, con el apoyo de la fundación Rincón de las Orquídeas.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0841" y="-15462"/>
            <a:ext cx="116301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CANASTAS NAVIDEÑAS CONJUNTAMENTE CON LA FUNDACION RINCON DE LAS ORQUIDEAS</a:t>
            </a:r>
          </a:p>
        </p:txBody>
      </p:sp>
      <p:sp>
        <p:nvSpPr>
          <p:cNvPr id="8" name="Onda 7">
            <a:hlinkClick r:id="rId3" action="ppaction://hlinksldjump"/>
          </p:cNvPr>
          <p:cNvSpPr/>
          <p:nvPr/>
        </p:nvSpPr>
        <p:spPr>
          <a:xfrm>
            <a:off x="10794302" y="6212027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728167" y="6149239"/>
            <a:ext cx="263405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250 beneficiarios</a:t>
            </a:r>
            <a:endParaRPr lang="es-E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5533487" y="5773690"/>
            <a:ext cx="1281305" cy="789886"/>
            <a:chOff x="3620625" y="680193"/>
            <a:chExt cx="1623478" cy="1305519"/>
          </a:xfrm>
        </p:grpSpPr>
        <p:pic>
          <p:nvPicPr>
            <p:cNvPr id="11" name="Picture 4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625" y="680193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3743903" y="750587"/>
              <a:ext cx="1377035" cy="1220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4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6717586" y="5795296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83" y="1142859"/>
            <a:ext cx="4983618" cy="3737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25" y="3229756"/>
            <a:ext cx="3734594" cy="2800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30" y="812230"/>
            <a:ext cx="3930713" cy="2948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3"/>
          <a:stretch/>
        </p:blipFill>
        <p:spPr>
          <a:xfrm>
            <a:off x="-57239" y="3760264"/>
            <a:ext cx="4596301" cy="201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89544" y="5969741"/>
            <a:ext cx="2344016" cy="8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635640" y="5848813"/>
            <a:ext cx="2344016" cy="8882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90110" y="79714"/>
            <a:ext cx="4236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CAPACITACIONES</a:t>
            </a:r>
          </a:p>
        </p:txBody>
      </p:sp>
      <p:pic>
        <p:nvPicPr>
          <p:cNvPr id="14346" name="Picture 10" descr="https://scontent-mia3-1.xx.fbcdn.net/v/t1.15752-9/50779164_427229551350719_6734122800136585216_n.jpg?_nc_cat=106&amp;_nc_ht=scontent-mia3-1.xx&amp;oh=d5ef0172db20e5af06bb8ece4be1956d&amp;oe=5D472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10" y="564920"/>
            <a:ext cx="3297123" cy="539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nda 11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65" y="5624944"/>
            <a:ext cx="940708" cy="1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23394"/>
            <a:ext cx="3794528" cy="284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1" y="3012970"/>
            <a:ext cx="3655174" cy="274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70" y="660486"/>
            <a:ext cx="3966629" cy="271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47" y="3465923"/>
            <a:ext cx="3862752" cy="259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/>
          <p:cNvSpPr txBox="1"/>
          <p:nvPr/>
        </p:nvSpPr>
        <p:spPr>
          <a:xfrm>
            <a:off x="3990110" y="5934670"/>
            <a:ext cx="8152891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Se realiza el taller de poda, fumigación y </a:t>
            </a:r>
            <a:r>
              <a:rPr lang="es-EC" dirty="0" err="1" smtClean="0">
                <a:solidFill>
                  <a:schemeClr val="tx1"/>
                </a:solidFill>
              </a:rPr>
              <a:t>abonadada</a:t>
            </a:r>
            <a:r>
              <a:rPr lang="es-EC" dirty="0" smtClean="0">
                <a:solidFill>
                  <a:schemeClr val="tx1"/>
                </a:solidFill>
              </a:rPr>
              <a:t> de plantas frutícolas que se viene llevando a cabo año a año desde 2012 en el cumplimiento del proyecto de mejoramiento de frutales.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31" y="3685309"/>
            <a:ext cx="3059960" cy="247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/>
          <p:cNvSpPr/>
          <p:nvPr/>
        </p:nvSpPr>
        <p:spPr>
          <a:xfrm>
            <a:off x="-55119" y="168971"/>
            <a:ext cx="101412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VIAL TASA SOLIDARIA 2018</a:t>
            </a:r>
          </a:p>
        </p:txBody>
      </p:sp>
      <p:sp>
        <p:nvSpPr>
          <p:cNvPr id="6" name="Onda 5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88757" y="6286975"/>
            <a:ext cx="208262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$48.860,36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utoShape 4" descr="Resultado de imagen para prefectura del azuay"/>
          <p:cNvSpPr>
            <a:spLocks noChangeAspect="1" noChangeArrowheads="1"/>
          </p:cNvSpPr>
          <p:nvPr/>
        </p:nvSpPr>
        <p:spPr bwMode="auto">
          <a:xfrm>
            <a:off x="5885064" y="5372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722969"/>
            <a:ext cx="4341091" cy="325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510949" y="5944377"/>
            <a:ext cx="2344016" cy="8882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5" y="5771975"/>
            <a:ext cx="1763217" cy="10299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0" y="594328"/>
            <a:ext cx="4208405" cy="315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4"/>
          <a:stretch/>
        </p:blipFill>
        <p:spPr>
          <a:xfrm>
            <a:off x="0" y="4055223"/>
            <a:ext cx="6040582" cy="1769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/>
          <p:cNvSpPr txBox="1"/>
          <p:nvPr/>
        </p:nvSpPr>
        <p:spPr>
          <a:xfrm>
            <a:off x="9262859" y="445970"/>
            <a:ext cx="3167265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CALLE NUEVA AL PLAN DE CELEL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ALIZAL ALTO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TRES DE MAYO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DE FEBRERO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TRANCA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TRES LAGUNAS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QUILLOTUÑI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LUIS HERIBERTO CASTRO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LEONIDAS CAMBISACA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MIGUEL PONCE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GAUZAL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BARTOLOME PELAEZ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CABEZAL (12 DE JUNIO, OLIVO RIVERA, HECTOR CAMBIZACA)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PASO DE AGUA (12 DE JUNIO)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TUBERIA 134 M (OLIVO RIVERA) 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6034" y="3591198"/>
            <a:ext cx="913079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El lastrado de las vías garantizar una buena movilidad para los habitantes de la parroquia.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66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43" y="3774502"/>
            <a:ext cx="3454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lecha derecha 7">
            <a:hlinkClick r:id="rId3" action="ppaction://hlinksldjump"/>
          </p:cNvPr>
          <p:cNvSpPr/>
          <p:nvPr/>
        </p:nvSpPr>
        <p:spPr>
          <a:xfrm>
            <a:off x="10895301" y="609046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0" y="-38398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FERIAS AGROPRODUCTIVAS, ARTESANALES Y GASTRONOMICAS</a:t>
            </a:r>
          </a:p>
        </p:txBody>
      </p:sp>
      <p:sp>
        <p:nvSpPr>
          <p:cNvPr id="12" name="Onda 11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635640" y="5848813"/>
            <a:ext cx="2344016" cy="8882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56" y="977265"/>
            <a:ext cx="3493426" cy="2620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5050"/>
          <a:stretch/>
        </p:blipFill>
        <p:spPr>
          <a:xfrm>
            <a:off x="254599" y="977265"/>
            <a:ext cx="3652013" cy="4481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02" y="3751297"/>
            <a:ext cx="3516280" cy="2637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02205"/>
            <a:ext cx="3539686" cy="2654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3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" y="6223363"/>
            <a:ext cx="2959554" cy="61699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58960" y="-20286"/>
            <a:ext cx="9157600" cy="6146538"/>
            <a:chOff x="2098623" y="515480"/>
            <a:chExt cx="9157600" cy="5979302"/>
          </a:xfrm>
        </p:grpSpPr>
        <p:sp>
          <p:nvSpPr>
            <p:cNvPr id="21" name="20 Rectángulo"/>
            <p:cNvSpPr/>
            <p:nvPr/>
          </p:nvSpPr>
          <p:spPr>
            <a:xfrm>
              <a:off x="2836333" y="515480"/>
              <a:ext cx="8313459" cy="6196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000" b="1" kern="1200" spc="50" dirty="0" smtClean="0">
                  <a:ln w="0">
                    <a:solidFill>
                      <a:schemeClr val="tx1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OBJETIVOS DE LA RENDICIÓN DE CUENTAS</a:t>
              </a:r>
              <a:endParaRPr lang="es-ES" sz="3000" b="1" kern="1200" spc="5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934213" y="1346344"/>
              <a:ext cx="8307019" cy="1303020"/>
              <a:chOff x="3016625" y="327024"/>
              <a:chExt cx="8082468" cy="130302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22FE47"/>
              </a:solidFill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932171" y="2709629"/>
              <a:ext cx="8316550" cy="1303020"/>
              <a:chOff x="2969612" y="2020090"/>
              <a:chExt cx="8316550" cy="1303020"/>
            </a:xfrm>
            <a:solidFill>
              <a:srgbClr val="CCFF99"/>
            </a:solidFill>
          </p:grpSpPr>
          <p:sp>
            <p:nvSpPr>
              <p:cNvPr id="16" name="15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2949204" y="4064253"/>
              <a:ext cx="8307019" cy="1317626"/>
              <a:chOff x="3016625" y="3584574"/>
              <a:chExt cx="8307019" cy="1317626"/>
            </a:xfrm>
            <a:solidFill>
              <a:srgbClr val="FF9999"/>
            </a:solidFill>
          </p:grpSpPr>
          <p:sp>
            <p:nvSpPr>
              <p:cNvPr id="14" name="13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Vigilar el cumplimiento de las políticas públicas; es decir, el derecho de las ciudadanas y los ciudadanos a velar por la correcta ejecución de  las  políticas públicas y exigir  la consecución de  resultados que  garanticen el ejercicio de derechos.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934214" y="5467794"/>
              <a:ext cx="8307018" cy="1026988"/>
              <a:chOff x="3016625" y="5227955"/>
              <a:chExt cx="8234833" cy="1026988"/>
            </a:xfrm>
            <a:solidFill>
              <a:srgbClr val="CCECFF"/>
            </a:solidFill>
          </p:grpSpPr>
          <p:sp>
            <p:nvSpPr>
              <p:cNvPr id="12" name="11 Rectángulo"/>
              <p:cNvSpPr/>
              <p:nvPr/>
            </p:nvSpPr>
            <p:spPr>
              <a:xfrm>
                <a:off x="3016625" y="5227955"/>
                <a:ext cx="8234833" cy="1026528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3" name="12 Rectángulo"/>
              <p:cNvSpPr/>
              <p:nvPr/>
            </p:nvSpPr>
            <p:spPr>
              <a:xfrm>
                <a:off x="3016625" y="5227955"/>
                <a:ext cx="8234833" cy="10269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  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  </a:r>
                <a:endParaRPr lang="es-ES" sz="1300" b="1" kern="1200" dirty="0" smtClean="0">
                  <a:solidFill>
                    <a:schemeClr val="tx1"/>
                  </a:solidFill>
                </a:endParaRPr>
              </a:p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" name="Conector recto de flecha 2"/>
            <p:cNvCxnSpPr/>
            <p:nvPr/>
          </p:nvCxnSpPr>
          <p:spPr>
            <a:xfrm flipH="1">
              <a:off x="2098623" y="884420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2098623" y="199035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2098623" y="334614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>
              <a:off x="2098623" y="471692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/>
            <p:nvPr/>
          </p:nvCxnSpPr>
          <p:spPr>
            <a:xfrm>
              <a:off x="2098623" y="6053526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>
              <a:off x="2098623" y="899410"/>
              <a:ext cx="0" cy="515411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366477" y="1253994"/>
            <a:ext cx="4785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03638" y="0"/>
            <a:ext cx="100855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FESTIVAL DE LA MANZANA 2019</a:t>
            </a: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56" y="5848813"/>
            <a:ext cx="1911156" cy="103556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12" y="5838889"/>
            <a:ext cx="1372269" cy="101911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635640" y="5848813"/>
            <a:ext cx="2344016" cy="8882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" y="870837"/>
            <a:ext cx="5775901" cy="41048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82" y="870837"/>
            <a:ext cx="5766718" cy="41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0" y="5909378"/>
            <a:ext cx="2116428" cy="88826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3638" y="0"/>
            <a:ext cx="100855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ALCANTARILLADO CELEL Y PRINCIPAL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734291"/>
            <a:ext cx="4886037" cy="366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4" y="553998"/>
            <a:ext cx="4765963" cy="3574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4" y="3216751"/>
            <a:ext cx="4648536" cy="3486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66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124217" y="0"/>
            <a:ext cx="1086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DE ESAPCIOS PUBLICOS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18655" y="5944377"/>
            <a:ext cx="2116428" cy="8882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35082" y="5896229"/>
            <a:ext cx="9756917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El mantenimiento de los espacios públicos es una de las principales competencias del GAD Parroquial, por esto se realiza un mantenimiento continuo de estos espacios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a nivel parroquial.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89" y="602146"/>
            <a:ext cx="3680115" cy="490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4" y="602146"/>
            <a:ext cx="3680114" cy="490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75" y="541705"/>
            <a:ext cx="3716226" cy="495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50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03432" y="96181"/>
            <a:ext cx="742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 BANDA RITMICA ESTUDIANTIL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57" y="931971"/>
            <a:ext cx="6644640" cy="498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6" y="1019274"/>
            <a:ext cx="4623206" cy="2347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5" y="3477492"/>
            <a:ext cx="4572348" cy="2391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Onda 7">
            <a:hlinkClick r:id="rId5" action="ppaction://hlinksldjump"/>
          </p:cNvPr>
          <p:cNvSpPr/>
          <p:nvPr/>
        </p:nvSpPr>
        <p:spPr>
          <a:xfrm>
            <a:off x="10820400" y="6079567"/>
            <a:ext cx="1371600" cy="671673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915451"/>
            <a:ext cx="10695709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Como parte de la atención de los grupos vulnerables, hemos visto la necesidad de implementar dentro del proyecto una partida para capacitaciones para que nuestros niños, niñas y adolescentes aprovechando de esta manera sanamente su tiempo libre  con el manejo de instrumentos musicales.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415635" y="-45324"/>
            <a:ext cx="8285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FESTIVIDADES DE PARROQUIALIZACION</a:t>
            </a:r>
          </a:p>
        </p:txBody>
      </p:sp>
      <p:sp>
        <p:nvSpPr>
          <p:cNvPr id="9" name="Onda 8">
            <a:hlinkClick r:id="rId2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22" y="5906457"/>
            <a:ext cx="1911156" cy="10355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666" y="5878951"/>
            <a:ext cx="1372269" cy="10191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97" y="1711377"/>
            <a:ext cx="4605388" cy="34540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78" y="0"/>
            <a:ext cx="3959399" cy="2969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75" y="970339"/>
            <a:ext cx="3694545" cy="277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39" y="2718146"/>
            <a:ext cx="2779568" cy="37060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3" y="3741248"/>
            <a:ext cx="3425089" cy="256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2928328" y="5944376"/>
            <a:ext cx="2116428" cy="8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52" y="860243"/>
            <a:ext cx="3726872" cy="2842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91" y="2859517"/>
            <a:ext cx="4008581" cy="3006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415638" y="0"/>
            <a:ext cx="8285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ADECUACIONES PLAZOLETA SPORTING CLUB PRINCIPAL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1015663"/>
            <a:ext cx="3985488" cy="298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221672" y="5845049"/>
            <a:ext cx="1796072" cy="8882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41416" y="5743785"/>
            <a:ext cx="958734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i="1" dirty="0" smtClean="0">
                <a:solidFill>
                  <a:schemeClr val="tx1"/>
                </a:solidFill>
              </a:rPr>
              <a:t>Con esta obra se apoyo a la población en general, construyendo un espacio donde puedan disfrutar del sano esparcimiento que   realizan en el centro parroquial. Obra realizada con el apoyo técnico del GAD Municipal y mano de obra por parte del GAD Parroquial.</a:t>
            </a:r>
            <a:endParaRPr lang="es-EC" i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4" y="3218167"/>
            <a:ext cx="5209308" cy="25601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707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8160" y="296611"/>
            <a:ext cx="98970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Y COMPRAS PÚBLICAS.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contratación y compras públicas de describen a continuación: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94387"/>
              </p:ext>
            </p:extLst>
          </p:nvPr>
        </p:nvGraphicFramePr>
        <p:xfrm>
          <a:off x="1318260" y="1338422"/>
          <a:ext cx="7479030" cy="41567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9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06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cap="none" spc="0" dirty="0">
                          <a:ln w="18415" cmpd="sng">
                            <a:solidFill>
                              <a:srgbClr val="C00000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PROCESOS DE CONTRATACIÓN Y COMPRAS PÚBLICAS DE BIENES Y SERVICIOS</a:t>
                      </a:r>
                      <a:endParaRPr lang="es-EC" sz="1800" b="0" i="0" u="none" strike="noStrike" cap="none" spc="0" dirty="0">
                        <a:ln w="18415" cmpd="sng">
                          <a:solidFill>
                            <a:srgbClr val="C00000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sng" strike="noStrike" dirty="0">
                          <a:effectLst/>
                        </a:rPr>
                        <a:t>TIPO DE CONTRATACIÓN</a:t>
                      </a:r>
                      <a:endParaRPr lang="es-EC" sz="1400" b="1" i="0" u="sng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ESTADO ACTUAL </a:t>
                      </a:r>
                      <a:endParaRPr lang="es-EC" b="1" u="sng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Adjudicados</a:t>
                      </a:r>
                      <a:endParaRPr lang="es-EC" b="1" u="sng" dirty="0">
                        <a:solidFill>
                          <a:srgbClr val="C00000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u="sng" dirty="0"/>
                        <a:t>Finalizados </a:t>
                      </a:r>
                      <a:endParaRPr lang="es-EC" b="1" u="sng" dirty="0">
                        <a:solidFill>
                          <a:srgbClr val="C00000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Valor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Valor Total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Ínfima </a:t>
                      </a:r>
                      <a:r>
                        <a:rPr lang="es-EC" sz="1600" u="none" strike="noStrike" dirty="0">
                          <a:effectLst/>
                        </a:rPr>
                        <a:t>Cuantía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86.981,78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91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86.981,78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Menor cuantía de Obra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48.860,36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48.860,36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Consultoría  </a:t>
                      </a:r>
                      <a:r>
                        <a:rPr lang="es-EC" sz="1600" u="none" strike="noStrike" dirty="0">
                          <a:effectLst/>
                        </a:rPr>
                        <a:t>Directa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616,00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616,00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Catálogo Electrónico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r>
                        <a:rPr lang="es-EC" sz="1600" u="none" strike="noStrike" dirty="0" smtClean="0">
                          <a:effectLst/>
                        </a:rPr>
                        <a:t>174,10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174,10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8" y="5776164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908040" y="2723182"/>
            <a:ext cx="70439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Integrantes del Gobierno Parroquial.</a:t>
            </a:r>
            <a:endParaRPr lang="es-ES" dirty="0">
              <a:latin typeface="Algerian" panose="04020705040A020607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Algerian" panose="04020705040A02060702" pitchFamily="82" charset="0"/>
              </a:rPr>
              <a:t>Todas las personas que nos apoyaron y colaboraron.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41" y="5118350"/>
            <a:ext cx="1911156" cy="10355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61" y="5063823"/>
            <a:ext cx="1372269" cy="10191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37" y="5032526"/>
            <a:ext cx="2004024" cy="9036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576626" y="5141104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6" name="Picture 6" descr="Resultado de imagen para LOGO agroazu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50" y="5141104"/>
            <a:ext cx="868132" cy="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8543040" y="4767878"/>
            <a:ext cx="1542863" cy="1350904"/>
            <a:chOff x="287678" y="401206"/>
            <a:chExt cx="1623478" cy="1305519"/>
          </a:xfrm>
        </p:grpSpPr>
        <p:pic>
          <p:nvPicPr>
            <p:cNvPr id="7172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2584527" y="1388028"/>
            <a:ext cx="5808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AGRADECIMIENTO</a:t>
            </a:r>
            <a:endParaRPr lang="es-E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3460" y="5301350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59" y="4873713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3735604" y="160738"/>
            <a:ext cx="2918289" cy="8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61709" y="5226784"/>
            <a:ext cx="6539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  <a:endParaRPr lang="es-EC" sz="10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8"/>
          <a:stretch/>
        </p:blipFill>
        <p:spPr>
          <a:xfrm>
            <a:off x="464449" y="5750930"/>
            <a:ext cx="2918289" cy="8882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" y="374072"/>
            <a:ext cx="10113819" cy="499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1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3"/>
          <p:cNvGraphicFramePr/>
          <p:nvPr>
            <p:extLst>
              <p:ext uri="{D42A27DB-BD31-4B8C-83A1-F6EECF244321}">
                <p14:modId xmlns:p14="http://schemas.microsoft.com/office/powerpoint/2010/main" val="3544589504"/>
              </p:ext>
            </p:extLst>
          </p:nvPr>
        </p:nvGraphicFramePr>
        <p:xfrm>
          <a:off x="149817" y="420231"/>
          <a:ext cx="11887200" cy="4931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1" y="1371448"/>
            <a:ext cx="92354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</a:t>
            </a:r>
            <a:r>
              <a:rPr lang="es-EC" sz="2800" dirty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mecanismos utilizados para la transparencia y acceso a la información son los siguientes</a:t>
            </a:r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endParaRPr lang="es-EC" sz="2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 los contenidos establecidos en 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</a:p>
          <a:p>
            <a:pPr lvl="0"/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del Informe de Rendición de Cuentas y sus medios de verificación establecido en el literal m, del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950382" y="139170"/>
            <a:ext cx="6918710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45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45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1671" y="2646218"/>
            <a:ext cx="5458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PERIODOS</a:t>
            </a:r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54435" y="1482436"/>
            <a:ext cx="5652655" cy="1261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dirty="0" smtClean="0"/>
              <a:t>Enero – Mayo 2019</a:t>
            </a:r>
            <a:endParaRPr lang="es-EC" sz="4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54436" y="3369493"/>
            <a:ext cx="5652654" cy="9848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dirty="0" smtClean="0"/>
              <a:t>Mayo – Diciembre 2019</a:t>
            </a:r>
            <a:endParaRPr lang="es-EC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054436" y="1288473"/>
            <a:ext cx="3560619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Magister. </a:t>
            </a:r>
            <a:r>
              <a:rPr lang="es-ES" dirty="0" smtClean="0">
                <a:solidFill>
                  <a:schemeClr val="tx1"/>
                </a:solidFill>
              </a:rPr>
              <a:t>Segundo</a:t>
            </a:r>
            <a:r>
              <a:rPr lang="es-ES" dirty="0" smtClean="0"/>
              <a:t> </a:t>
            </a:r>
            <a:r>
              <a:rPr lang="es-ES" dirty="0" err="1" smtClean="0"/>
              <a:t>Cambizaca</a:t>
            </a:r>
            <a:r>
              <a:rPr lang="es-ES" dirty="0" smtClean="0"/>
              <a:t> 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6054436" y="3006436"/>
            <a:ext cx="356061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Ing. Sandro Castro Salinas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5732640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9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" y="6097509"/>
            <a:ext cx="2959554" cy="6748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0327" y="423800"/>
            <a:ext cx="5999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EJECUCION PRESUPUESTARIA</a:t>
            </a:r>
            <a:endParaRPr lang="es-EC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8869" y="1981604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INGRESOS</a:t>
            </a:r>
            <a:endParaRPr lang="es-EC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78869" y="2939749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GASTOS CORRIENTE</a:t>
            </a:r>
            <a:endParaRPr lang="es-EC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78869" y="3864815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GASTO INVERSION</a:t>
            </a:r>
            <a:endParaRPr lang="es-EC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78869" y="4789881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TOTAL GASTO</a:t>
            </a:r>
            <a:endParaRPr lang="es-EC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78869" y="5685801"/>
            <a:ext cx="35467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SALDO</a:t>
            </a:r>
            <a:endParaRPr lang="es-EC" sz="2400" dirty="0"/>
          </a:p>
        </p:txBody>
      </p:sp>
      <p:sp>
        <p:nvSpPr>
          <p:cNvPr id="9" name="Flecha derecha 8"/>
          <p:cNvSpPr/>
          <p:nvPr/>
        </p:nvSpPr>
        <p:spPr>
          <a:xfrm>
            <a:off x="4364181" y="175026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258.498,04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4364181" y="2708411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61.973,34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364181" y="3666556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183.633,43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4364181" y="4558543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 245.606,77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4364181" y="5450530"/>
            <a:ext cx="4350328" cy="83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12.891,27</a:t>
            </a:r>
            <a:endParaRPr lang="es-EC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74541" y="3063240"/>
            <a:ext cx="8747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dirty="0" smtClean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CONSULTA CIUDADANA</a:t>
            </a:r>
          </a:p>
          <a:p>
            <a:pPr algn="ctr"/>
            <a:endParaRPr lang="es-EC" sz="5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654263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41287" y="0"/>
            <a:ext cx="11335871" cy="12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75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ejecutados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34095"/>
          <a:stretch/>
        </p:blipFill>
        <p:spPr>
          <a:xfrm>
            <a:off x="692331" y="1272464"/>
            <a:ext cx="8943703" cy="45197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5792213"/>
            <a:ext cx="2959554" cy="9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8870</TotalTime>
  <Words>1309</Words>
  <Application>Microsoft Office PowerPoint</Application>
  <PresentationFormat>Panorámica</PresentationFormat>
  <Paragraphs>225</Paragraphs>
  <Slides>38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Aharoni</vt:lpstr>
      <vt:lpstr>Algerian</vt:lpstr>
      <vt:lpstr>Arial</vt:lpstr>
      <vt:lpstr>Berlin Sans FB Demi</vt:lpstr>
      <vt:lpstr>Calibri</vt:lpstr>
      <vt:lpstr>Cooper Black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GAD Principal</cp:lastModifiedBy>
  <cp:revision>567</cp:revision>
  <dcterms:created xsi:type="dcterms:W3CDTF">2016-02-18T16:14:17Z</dcterms:created>
  <dcterms:modified xsi:type="dcterms:W3CDTF">2020-10-02T22:36:48Z</dcterms:modified>
</cp:coreProperties>
</file>