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0" r:id="rId1"/>
  </p:sldMasterIdLst>
  <p:notesMasterIdLst>
    <p:notesMasterId r:id="rId26"/>
  </p:notesMasterIdLst>
  <p:sldIdLst>
    <p:sldId id="296" r:id="rId2"/>
    <p:sldId id="297" r:id="rId3"/>
    <p:sldId id="298" r:id="rId4"/>
    <p:sldId id="300" r:id="rId5"/>
    <p:sldId id="293" r:id="rId6"/>
    <p:sldId id="359" r:id="rId7"/>
    <p:sldId id="317" r:id="rId8"/>
    <p:sldId id="373" r:id="rId9"/>
    <p:sldId id="375" r:id="rId10"/>
    <p:sldId id="340" r:id="rId11"/>
    <p:sldId id="357" r:id="rId12"/>
    <p:sldId id="366" r:id="rId13"/>
    <p:sldId id="285" r:id="rId14"/>
    <p:sldId id="377" r:id="rId15"/>
    <p:sldId id="360" r:id="rId16"/>
    <p:sldId id="331" r:id="rId17"/>
    <p:sldId id="374" r:id="rId18"/>
    <p:sldId id="361" r:id="rId19"/>
    <p:sldId id="372" r:id="rId20"/>
    <p:sldId id="321" r:id="rId21"/>
    <p:sldId id="324" r:id="rId22"/>
    <p:sldId id="376" r:id="rId23"/>
    <p:sldId id="290" r:id="rId24"/>
    <p:sldId id="282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ABB8C15-C7E0-4470-A43F-26905959E455}">
          <p14:sldIdLst>
            <p14:sldId id="296"/>
            <p14:sldId id="297"/>
            <p14:sldId id="298"/>
            <p14:sldId id="300"/>
            <p14:sldId id="293"/>
            <p14:sldId id="359"/>
            <p14:sldId id="317"/>
            <p14:sldId id="373"/>
            <p14:sldId id="375"/>
            <p14:sldId id="340"/>
            <p14:sldId id="357"/>
            <p14:sldId id="366"/>
            <p14:sldId id="285"/>
            <p14:sldId id="377"/>
            <p14:sldId id="360"/>
            <p14:sldId id="331"/>
            <p14:sldId id="374"/>
            <p14:sldId id="361"/>
            <p14:sldId id="372"/>
            <p14:sldId id="321"/>
            <p14:sldId id="324"/>
            <p14:sldId id="376"/>
          </p14:sldIdLst>
        </p14:section>
        <p14:section name="Sección sin título" id="{015013D8-15DC-4B96-AC45-D0C882E9206C}">
          <p14:sldIdLst>
            <p14:sldId id="290"/>
            <p14:sldId id="282"/>
          </p14:sldIdLst>
        </p14:section>
        <p14:section name="Sección sin título" id="{2B81056E-E107-4117-9FB3-52AB81B1FC4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  <a:srgbClr val="CCECFF"/>
    <a:srgbClr val="33CCFF"/>
    <a:srgbClr val="CC0000"/>
    <a:srgbClr val="3399FF"/>
    <a:srgbClr val="66FF66"/>
    <a:srgbClr val="0033CC"/>
    <a:srgbClr val="FF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364" autoAdjust="0"/>
  </p:normalViewPr>
  <p:slideViewPr>
    <p:cSldViewPr snapToGrid="0">
      <p:cViewPr varScale="1">
        <p:scale>
          <a:sx n="83" d="100"/>
          <a:sy n="83" d="100"/>
        </p:scale>
        <p:origin x="61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205EA-34B8-4886-9C43-F495E5F0F3EA}" type="doc">
      <dgm:prSet loTypeId="urn:microsoft.com/office/officeart/2005/8/layout/cycle4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D08FB4BF-3CBE-4A90-90D2-7A2D38B3415B}">
      <dgm:prSet phldrT="[Texto]" custT="1"/>
      <dgm:spPr/>
      <dgm:t>
        <a:bodyPr/>
        <a:lstStyle/>
        <a:p>
          <a:r>
            <a:rPr lang="es-MX" sz="3800" dirty="0">
              <a:solidFill>
                <a:schemeClr val="bg1"/>
              </a:solidFill>
            </a:rPr>
            <a:t>Fase 1</a:t>
          </a:r>
          <a:endParaRPr lang="es-EC" sz="3800" dirty="0">
            <a:solidFill>
              <a:schemeClr val="bg1"/>
            </a:solidFill>
          </a:endParaRPr>
        </a:p>
      </dgm:t>
    </dgm:pt>
    <dgm:pt modelId="{0577EC24-C748-497B-A376-816E3980B1F5}" type="parTrans" cxnId="{3707672E-FA1A-454B-8328-80C6A07BFF8C}">
      <dgm:prSet/>
      <dgm:spPr/>
      <dgm:t>
        <a:bodyPr/>
        <a:lstStyle/>
        <a:p>
          <a:endParaRPr lang="es-EC"/>
        </a:p>
      </dgm:t>
    </dgm:pt>
    <dgm:pt modelId="{6D7932AF-F74D-45D8-85F1-86B6F053939D}" type="sibTrans" cxnId="{3707672E-FA1A-454B-8328-80C6A07BFF8C}">
      <dgm:prSet/>
      <dgm:spPr/>
      <dgm:t>
        <a:bodyPr/>
        <a:lstStyle/>
        <a:p>
          <a:endParaRPr lang="es-EC"/>
        </a:p>
      </dgm:t>
    </dgm:pt>
    <dgm:pt modelId="{8E54D478-4E6E-4363-8C55-1B122152B20C}">
      <dgm:prSet phldrT="[Texto]" custT="1"/>
      <dgm:spPr/>
      <dgm:t>
        <a:bodyPr/>
        <a:lstStyle/>
        <a:p>
          <a:r>
            <a:rPr lang="es-ES_tradnl" sz="1500" b="1" dirty="0">
              <a:solidFill>
                <a:schemeClr val="tx1"/>
              </a:solidFill>
            </a:rPr>
            <a:t>1. Planificación y facilitación del proceso desde la Asamblea Local</a:t>
          </a:r>
          <a:endParaRPr lang="es-EC" sz="1500" b="1" dirty="0">
            <a:solidFill>
              <a:schemeClr val="tx1"/>
            </a:solidFill>
          </a:endParaRPr>
        </a:p>
      </dgm:t>
    </dgm:pt>
    <dgm:pt modelId="{0A1F0AC2-13E6-42F6-8096-034394BDDE11}" type="parTrans" cxnId="{FA2716D2-00D1-4415-8271-317AD6A967D1}">
      <dgm:prSet/>
      <dgm:spPr/>
      <dgm:t>
        <a:bodyPr/>
        <a:lstStyle/>
        <a:p>
          <a:endParaRPr lang="es-EC"/>
        </a:p>
      </dgm:t>
    </dgm:pt>
    <dgm:pt modelId="{EF2CAAD1-0F95-4B97-9919-097685A1CDD8}" type="sibTrans" cxnId="{FA2716D2-00D1-4415-8271-317AD6A967D1}">
      <dgm:prSet/>
      <dgm:spPr/>
      <dgm:t>
        <a:bodyPr/>
        <a:lstStyle/>
        <a:p>
          <a:endParaRPr lang="es-EC"/>
        </a:p>
      </dgm:t>
    </dgm:pt>
    <dgm:pt modelId="{A57F49A6-7A80-4468-84BE-68D86508626C}">
      <dgm:prSet phldrT="[Texto]" custT="1"/>
      <dgm:spPr/>
      <dgm:t>
        <a:bodyPr/>
        <a:lstStyle/>
        <a:p>
          <a:r>
            <a:rPr lang="es-MX" sz="3800" dirty="0"/>
            <a:t>Fase 2</a:t>
          </a:r>
          <a:endParaRPr lang="es-EC" sz="3800" dirty="0"/>
        </a:p>
      </dgm:t>
    </dgm:pt>
    <dgm:pt modelId="{9D2CA145-AE5C-43B0-9734-84BD84671645}" type="parTrans" cxnId="{42CF0530-4CEC-4F9D-888E-EE01EFB60210}">
      <dgm:prSet/>
      <dgm:spPr/>
      <dgm:t>
        <a:bodyPr/>
        <a:lstStyle/>
        <a:p>
          <a:endParaRPr lang="es-EC"/>
        </a:p>
      </dgm:t>
    </dgm:pt>
    <dgm:pt modelId="{1B4B3B8A-3081-42BF-9B91-DCF82E8A4F31}" type="sibTrans" cxnId="{42CF0530-4CEC-4F9D-888E-EE01EFB60210}">
      <dgm:prSet/>
      <dgm:spPr/>
      <dgm:t>
        <a:bodyPr/>
        <a:lstStyle/>
        <a:p>
          <a:endParaRPr lang="es-EC"/>
        </a:p>
      </dgm:t>
    </dgm:pt>
    <dgm:pt modelId="{2BD13F46-AA46-4CDA-BF6B-D018CA9E7856}">
      <dgm:prSet phldrT="[Texto]"/>
      <dgm:spPr/>
      <dgm:t>
        <a:bodyPr/>
        <a:lstStyle/>
        <a:p>
          <a:r>
            <a:rPr lang="es-ES_tradnl" b="1" dirty="0">
              <a:solidFill>
                <a:schemeClr val="tx1"/>
              </a:solidFill>
            </a:rPr>
            <a:t>2. Evaluación de la gestión y elaboración del Informe Institucional</a:t>
          </a:r>
          <a:endParaRPr lang="es-EC" dirty="0">
            <a:solidFill>
              <a:schemeClr val="tx1"/>
            </a:solidFill>
          </a:endParaRPr>
        </a:p>
      </dgm:t>
    </dgm:pt>
    <dgm:pt modelId="{BFEE4710-82D3-460F-A382-0E8D1038B49F}" type="parTrans" cxnId="{2DDF9740-192C-4F36-8707-A63F0DD243E0}">
      <dgm:prSet/>
      <dgm:spPr/>
      <dgm:t>
        <a:bodyPr/>
        <a:lstStyle/>
        <a:p>
          <a:endParaRPr lang="es-EC"/>
        </a:p>
      </dgm:t>
    </dgm:pt>
    <dgm:pt modelId="{BB85E600-F755-4BF2-BE47-F554BB49B721}" type="sibTrans" cxnId="{2DDF9740-192C-4F36-8707-A63F0DD243E0}">
      <dgm:prSet/>
      <dgm:spPr/>
      <dgm:t>
        <a:bodyPr/>
        <a:lstStyle/>
        <a:p>
          <a:endParaRPr lang="es-EC"/>
        </a:p>
      </dgm:t>
    </dgm:pt>
    <dgm:pt modelId="{FAE004BA-D219-4C6B-ADE5-8BE22FB26C95}">
      <dgm:prSet phldrT="[Texto]" custT="1"/>
      <dgm:spPr/>
      <dgm:t>
        <a:bodyPr/>
        <a:lstStyle/>
        <a:p>
          <a:r>
            <a:rPr lang="es-MX" sz="3800" i="0" dirty="0">
              <a:solidFill>
                <a:schemeClr val="bg1"/>
              </a:solidFill>
            </a:rPr>
            <a:t>Fase 3</a:t>
          </a:r>
          <a:endParaRPr lang="es-EC" sz="3800" i="0" dirty="0">
            <a:solidFill>
              <a:schemeClr val="bg1"/>
            </a:solidFill>
          </a:endParaRPr>
        </a:p>
      </dgm:t>
    </dgm:pt>
    <dgm:pt modelId="{45B8AED8-70CC-4A7F-901D-FD0125062B9F}" type="parTrans" cxnId="{F80691EB-BA53-4335-A92B-61864B0901C7}">
      <dgm:prSet/>
      <dgm:spPr/>
      <dgm:t>
        <a:bodyPr/>
        <a:lstStyle/>
        <a:p>
          <a:endParaRPr lang="es-EC"/>
        </a:p>
      </dgm:t>
    </dgm:pt>
    <dgm:pt modelId="{78C48794-1798-4081-A0BA-E328E0BFC99E}" type="sibTrans" cxnId="{F80691EB-BA53-4335-A92B-61864B0901C7}">
      <dgm:prSet/>
      <dgm:spPr/>
      <dgm:t>
        <a:bodyPr/>
        <a:lstStyle/>
        <a:p>
          <a:endParaRPr lang="es-EC"/>
        </a:p>
      </dgm:t>
    </dgm:pt>
    <dgm:pt modelId="{B4D24209-6C11-48A4-864A-0D596DCC73E9}">
      <dgm:prSet phldrT="[Texto]"/>
      <dgm:spPr/>
      <dgm:t>
        <a:bodyPr/>
        <a:lstStyle/>
        <a:p>
          <a:r>
            <a:rPr lang="es-ES_tradnl" b="1" dirty="0">
              <a:solidFill>
                <a:schemeClr val="tx1"/>
              </a:solidFill>
            </a:rPr>
            <a:t>3. Deliberación pública y evaluación ciudadana del Informe Institucional</a:t>
          </a:r>
          <a:endParaRPr lang="es-EC" dirty="0">
            <a:solidFill>
              <a:schemeClr val="tx1"/>
            </a:solidFill>
          </a:endParaRPr>
        </a:p>
      </dgm:t>
    </dgm:pt>
    <dgm:pt modelId="{641BF13D-654F-4B05-9D91-220A34CA78B4}" type="parTrans" cxnId="{2B3160A6-32A7-4E28-84BF-109FD8E59EC8}">
      <dgm:prSet/>
      <dgm:spPr/>
      <dgm:t>
        <a:bodyPr/>
        <a:lstStyle/>
        <a:p>
          <a:endParaRPr lang="es-EC"/>
        </a:p>
      </dgm:t>
    </dgm:pt>
    <dgm:pt modelId="{10F358BD-5E57-4961-ADC2-5AF90079D6B8}" type="sibTrans" cxnId="{2B3160A6-32A7-4E28-84BF-109FD8E59EC8}">
      <dgm:prSet/>
      <dgm:spPr/>
      <dgm:t>
        <a:bodyPr/>
        <a:lstStyle/>
        <a:p>
          <a:endParaRPr lang="es-EC"/>
        </a:p>
      </dgm:t>
    </dgm:pt>
    <dgm:pt modelId="{0578C40E-821F-4D41-86D5-1E37860F2EE7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MX" sz="3800" dirty="0"/>
            <a:t>Fase 4</a:t>
          </a:r>
          <a:endParaRPr lang="es-EC" sz="3800" dirty="0"/>
        </a:p>
      </dgm:t>
    </dgm:pt>
    <dgm:pt modelId="{05A71F91-A838-44B9-AF01-D165878B6A9F}" type="parTrans" cxnId="{2265260D-EB2C-494F-8B36-BE2B604FAAD5}">
      <dgm:prSet/>
      <dgm:spPr/>
      <dgm:t>
        <a:bodyPr/>
        <a:lstStyle/>
        <a:p>
          <a:endParaRPr lang="es-EC"/>
        </a:p>
      </dgm:t>
    </dgm:pt>
    <dgm:pt modelId="{3A4B888E-9183-4676-9B24-2BDE7A99AC78}" type="sibTrans" cxnId="{2265260D-EB2C-494F-8B36-BE2B604FAAD5}">
      <dgm:prSet/>
      <dgm:spPr/>
      <dgm:t>
        <a:bodyPr/>
        <a:lstStyle/>
        <a:p>
          <a:endParaRPr lang="es-EC"/>
        </a:p>
      </dgm:t>
    </dgm:pt>
    <dgm:pt modelId="{BF388845-1D46-469D-B0E7-8BD56549D5E4}">
      <dgm:prSet phldrT="[Texto]" custT="1"/>
      <dgm:spPr/>
      <dgm:t>
        <a:bodyPr/>
        <a:lstStyle/>
        <a:p>
          <a:r>
            <a:rPr lang="es-ES_tradnl" sz="1500" b="1" dirty="0">
              <a:solidFill>
                <a:schemeClr val="tx1"/>
              </a:solidFill>
            </a:rPr>
            <a:t>4. Incorporación de la Opinión Ciudadana, retroalimentación y seguimiento.</a:t>
          </a:r>
          <a:endParaRPr lang="es-EC" sz="1500" dirty="0">
            <a:solidFill>
              <a:schemeClr val="tx1"/>
            </a:solidFill>
          </a:endParaRPr>
        </a:p>
      </dgm:t>
    </dgm:pt>
    <dgm:pt modelId="{078AEE51-71FB-49D0-B54C-6FBF9AE94D67}" type="parTrans" cxnId="{64B6AA96-BE5D-4C18-843E-5A979DB2DBFA}">
      <dgm:prSet/>
      <dgm:spPr/>
      <dgm:t>
        <a:bodyPr/>
        <a:lstStyle/>
        <a:p>
          <a:endParaRPr lang="es-EC"/>
        </a:p>
      </dgm:t>
    </dgm:pt>
    <dgm:pt modelId="{ED9B621A-15EC-4444-AFE6-992ADF31CCB0}" type="sibTrans" cxnId="{64B6AA96-BE5D-4C18-843E-5A979DB2DBFA}">
      <dgm:prSet/>
      <dgm:spPr/>
      <dgm:t>
        <a:bodyPr/>
        <a:lstStyle/>
        <a:p>
          <a:endParaRPr lang="es-EC"/>
        </a:p>
      </dgm:t>
    </dgm:pt>
    <dgm:pt modelId="{294EE6C3-83F3-46D0-904D-24F42C77EAFE}" type="pres">
      <dgm:prSet presAssocID="{D47205EA-34B8-4886-9C43-F495E5F0F3E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13C297-07AF-4386-BCF5-7EDA7ABD45AA}" type="pres">
      <dgm:prSet presAssocID="{D47205EA-34B8-4886-9C43-F495E5F0F3EA}" presName="children" presStyleCnt="0"/>
      <dgm:spPr/>
    </dgm:pt>
    <dgm:pt modelId="{7BBAF96B-AF9A-4116-B180-BAF214D14B33}" type="pres">
      <dgm:prSet presAssocID="{D47205EA-34B8-4886-9C43-F495E5F0F3EA}" presName="child1group" presStyleCnt="0"/>
      <dgm:spPr/>
    </dgm:pt>
    <dgm:pt modelId="{6A39C68F-5C73-4876-8388-DB7E5A9858BE}" type="pres">
      <dgm:prSet presAssocID="{D47205EA-34B8-4886-9C43-F495E5F0F3EA}" presName="child1" presStyleLbl="bgAcc1" presStyleIdx="0" presStyleCnt="4"/>
      <dgm:spPr/>
      <dgm:t>
        <a:bodyPr/>
        <a:lstStyle/>
        <a:p>
          <a:endParaRPr lang="es-EC"/>
        </a:p>
      </dgm:t>
    </dgm:pt>
    <dgm:pt modelId="{3C3A43E8-EF82-40DB-9BDF-1BCC7C51A5E2}" type="pres">
      <dgm:prSet presAssocID="{D47205EA-34B8-4886-9C43-F495E5F0F3EA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EC20BC-0CBF-4DEC-9C40-9752D11352B2}" type="pres">
      <dgm:prSet presAssocID="{D47205EA-34B8-4886-9C43-F495E5F0F3EA}" presName="child2group" presStyleCnt="0"/>
      <dgm:spPr/>
    </dgm:pt>
    <dgm:pt modelId="{AC4788AC-011F-47D7-ABCC-9A0EA1995D78}" type="pres">
      <dgm:prSet presAssocID="{D47205EA-34B8-4886-9C43-F495E5F0F3EA}" presName="child2" presStyleLbl="bgAcc1" presStyleIdx="1" presStyleCnt="4"/>
      <dgm:spPr/>
      <dgm:t>
        <a:bodyPr/>
        <a:lstStyle/>
        <a:p>
          <a:endParaRPr lang="es-EC"/>
        </a:p>
      </dgm:t>
    </dgm:pt>
    <dgm:pt modelId="{1043C6EB-7FDF-4780-9C63-DA0D07E1658D}" type="pres">
      <dgm:prSet presAssocID="{D47205EA-34B8-4886-9C43-F495E5F0F3EA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681C75-EB0E-453E-BED0-75269B3C3E74}" type="pres">
      <dgm:prSet presAssocID="{D47205EA-34B8-4886-9C43-F495E5F0F3EA}" presName="child3group" presStyleCnt="0"/>
      <dgm:spPr/>
    </dgm:pt>
    <dgm:pt modelId="{10DB2F4B-C26B-4709-8534-4869BAC32FCA}" type="pres">
      <dgm:prSet presAssocID="{D47205EA-34B8-4886-9C43-F495E5F0F3EA}" presName="child3" presStyleLbl="bgAcc1" presStyleIdx="2" presStyleCnt="4"/>
      <dgm:spPr/>
      <dgm:t>
        <a:bodyPr/>
        <a:lstStyle/>
        <a:p>
          <a:endParaRPr lang="es-EC"/>
        </a:p>
      </dgm:t>
    </dgm:pt>
    <dgm:pt modelId="{C8995A8B-DBBF-494C-BD4D-9092E6D30830}" type="pres">
      <dgm:prSet presAssocID="{D47205EA-34B8-4886-9C43-F495E5F0F3EA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222B24-58C0-498B-B735-E58FD296F06F}" type="pres">
      <dgm:prSet presAssocID="{D47205EA-34B8-4886-9C43-F495E5F0F3EA}" presName="child4group" presStyleCnt="0"/>
      <dgm:spPr/>
    </dgm:pt>
    <dgm:pt modelId="{52210FA1-57F7-46B6-9A8C-E976D680261C}" type="pres">
      <dgm:prSet presAssocID="{D47205EA-34B8-4886-9C43-F495E5F0F3EA}" presName="child4" presStyleLbl="bgAcc1" presStyleIdx="3" presStyleCnt="4"/>
      <dgm:spPr/>
      <dgm:t>
        <a:bodyPr/>
        <a:lstStyle/>
        <a:p>
          <a:endParaRPr lang="es-EC"/>
        </a:p>
      </dgm:t>
    </dgm:pt>
    <dgm:pt modelId="{E971BCFF-1144-4A16-9E86-CB84B84F8748}" type="pres">
      <dgm:prSet presAssocID="{D47205EA-34B8-4886-9C43-F495E5F0F3EA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6A83BE-215D-418B-BF05-0FE76CA7CE9C}" type="pres">
      <dgm:prSet presAssocID="{D47205EA-34B8-4886-9C43-F495E5F0F3EA}" presName="childPlaceholder" presStyleCnt="0"/>
      <dgm:spPr/>
    </dgm:pt>
    <dgm:pt modelId="{49FA8FD1-17F0-4EC0-8FE3-431A34DA5211}" type="pres">
      <dgm:prSet presAssocID="{D47205EA-34B8-4886-9C43-F495E5F0F3EA}" presName="circle" presStyleCnt="0"/>
      <dgm:spPr/>
    </dgm:pt>
    <dgm:pt modelId="{4EE1DC62-F225-4722-B2C7-6CE0C9FF737A}" type="pres">
      <dgm:prSet presAssocID="{D47205EA-34B8-4886-9C43-F495E5F0F3EA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8754AF-DB54-4C64-8378-8A759C29871C}" type="pres">
      <dgm:prSet presAssocID="{D47205EA-34B8-4886-9C43-F495E5F0F3EA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EDB7F2-8303-4EA5-B705-EDF3871EB1F6}" type="pres">
      <dgm:prSet presAssocID="{D47205EA-34B8-4886-9C43-F495E5F0F3EA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2C17DB-97FC-4811-AB45-47BB270E62DB}" type="pres">
      <dgm:prSet presAssocID="{D47205EA-34B8-4886-9C43-F495E5F0F3EA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455259-0032-4B69-B839-1BEEC45226B3}" type="pres">
      <dgm:prSet presAssocID="{D47205EA-34B8-4886-9C43-F495E5F0F3EA}" presName="quadrantPlaceholder" presStyleCnt="0"/>
      <dgm:spPr/>
    </dgm:pt>
    <dgm:pt modelId="{827B4B2D-7320-4CEA-B981-07B1796E6E76}" type="pres">
      <dgm:prSet presAssocID="{D47205EA-34B8-4886-9C43-F495E5F0F3EA}" presName="center1" presStyleLbl="fgShp" presStyleIdx="0" presStyleCnt="2"/>
      <dgm:spPr/>
    </dgm:pt>
    <dgm:pt modelId="{7D3FAEE4-F5E4-4983-AB90-74C8F06AC7D3}" type="pres">
      <dgm:prSet presAssocID="{D47205EA-34B8-4886-9C43-F495E5F0F3EA}" presName="center2" presStyleLbl="fgShp" presStyleIdx="1" presStyleCnt="2"/>
      <dgm:spPr/>
    </dgm:pt>
  </dgm:ptLst>
  <dgm:cxnLst>
    <dgm:cxn modelId="{5379E020-AF63-4DAC-8643-BF8B71ACF94B}" type="presOf" srcId="{BF388845-1D46-469D-B0E7-8BD56549D5E4}" destId="{52210FA1-57F7-46B6-9A8C-E976D680261C}" srcOrd="0" destOrd="0" presId="urn:microsoft.com/office/officeart/2005/8/layout/cycle4"/>
    <dgm:cxn modelId="{7FCC5D1A-9B85-4D29-858F-C6E9C57CA961}" type="presOf" srcId="{2BD13F46-AA46-4CDA-BF6B-D018CA9E7856}" destId="{AC4788AC-011F-47D7-ABCC-9A0EA1995D78}" srcOrd="0" destOrd="0" presId="urn:microsoft.com/office/officeart/2005/8/layout/cycle4"/>
    <dgm:cxn modelId="{247F4218-2F74-4B7B-B7E9-DA41C7A407FC}" type="presOf" srcId="{D08FB4BF-3CBE-4A90-90D2-7A2D38B3415B}" destId="{4EE1DC62-F225-4722-B2C7-6CE0C9FF737A}" srcOrd="0" destOrd="0" presId="urn:microsoft.com/office/officeart/2005/8/layout/cycle4"/>
    <dgm:cxn modelId="{FA2716D2-00D1-4415-8271-317AD6A967D1}" srcId="{D08FB4BF-3CBE-4A90-90D2-7A2D38B3415B}" destId="{8E54D478-4E6E-4363-8C55-1B122152B20C}" srcOrd="0" destOrd="0" parTransId="{0A1F0AC2-13E6-42F6-8096-034394BDDE11}" sibTransId="{EF2CAAD1-0F95-4B97-9919-097685A1CDD8}"/>
    <dgm:cxn modelId="{73B3FF14-30B8-4DC8-A51A-83A985196C51}" type="presOf" srcId="{8E54D478-4E6E-4363-8C55-1B122152B20C}" destId="{6A39C68F-5C73-4876-8388-DB7E5A9858BE}" srcOrd="0" destOrd="0" presId="urn:microsoft.com/office/officeart/2005/8/layout/cycle4"/>
    <dgm:cxn modelId="{2265260D-EB2C-494F-8B36-BE2B604FAAD5}" srcId="{D47205EA-34B8-4886-9C43-F495E5F0F3EA}" destId="{0578C40E-821F-4D41-86D5-1E37860F2EE7}" srcOrd="3" destOrd="0" parTransId="{05A71F91-A838-44B9-AF01-D165878B6A9F}" sibTransId="{3A4B888E-9183-4676-9B24-2BDE7A99AC78}"/>
    <dgm:cxn modelId="{3707672E-FA1A-454B-8328-80C6A07BFF8C}" srcId="{D47205EA-34B8-4886-9C43-F495E5F0F3EA}" destId="{D08FB4BF-3CBE-4A90-90D2-7A2D38B3415B}" srcOrd="0" destOrd="0" parTransId="{0577EC24-C748-497B-A376-816E3980B1F5}" sibTransId="{6D7932AF-F74D-45D8-85F1-86B6F053939D}"/>
    <dgm:cxn modelId="{F282A59A-0E22-4ACB-85FA-B52EA55DF246}" type="presOf" srcId="{8E54D478-4E6E-4363-8C55-1B122152B20C}" destId="{3C3A43E8-EF82-40DB-9BDF-1BCC7C51A5E2}" srcOrd="1" destOrd="0" presId="urn:microsoft.com/office/officeart/2005/8/layout/cycle4"/>
    <dgm:cxn modelId="{9541416B-3EDB-47BF-AA12-CB1047D58417}" type="presOf" srcId="{BF388845-1D46-469D-B0E7-8BD56549D5E4}" destId="{E971BCFF-1144-4A16-9E86-CB84B84F8748}" srcOrd="1" destOrd="0" presId="urn:microsoft.com/office/officeart/2005/8/layout/cycle4"/>
    <dgm:cxn modelId="{42CF0530-4CEC-4F9D-888E-EE01EFB60210}" srcId="{D47205EA-34B8-4886-9C43-F495E5F0F3EA}" destId="{A57F49A6-7A80-4468-84BE-68D86508626C}" srcOrd="1" destOrd="0" parTransId="{9D2CA145-AE5C-43B0-9734-84BD84671645}" sibTransId="{1B4B3B8A-3081-42BF-9B91-DCF82E8A4F31}"/>
    <dgm:cxn modelId="{BAD3A573-1034-473B-838B-9267682F2CEE}" type="presOf" srcId="{0578C40E-821F-4D41-86D5-1E37860F2EE7}" destId="{D12C17DB-97FC-4811-AB45-47BB270E62DB}" srcOrd="0" destOrd="0" presId="urn:microsoft.com/office/officeart/2005/8/layout/cycle4"/>
    <dgm:cxn modelId="{64B6AA96-BE5D-4C18-843E-5A979DB2DBFA}" srcId="{0578C40E-821F-4D41-86D5-1E37860F2EE7}" destId="{BF388845-1D46-469D-B0E7-8BD56549D5E4}" srcOrd="0" destOrd="0" parTransId="{078AEE51-71FB-49D0-B54C-6FBF9AE94D67}" sibTransId="{ED9B621A-15EC-4444-AFE6-992ADF31CCB0}"/>
    <dgm:cxn modelId="{64737A91-3E8C-438D-BA03-5C6A4EFE28C5}" type="presOf" srcId="{2BD13F46-AA46-4CDA-BF6B-D018CA9E7856}" destId="{1043C6EB-7FDF-4780-9C63-DA0D07E1658D}" srcOrd="1" destOrd="0" presId="urn:microsoft.com/office/officeart/2005/8/layout/cycle4"/>
    <dgm:cxn modelId="{764B065D-17FC-4A64-876E-DB05AF923B27}" type="presOf" srcId="{B4D24209-6C11-48A4-864A-0D596DCC73E9}" destId="{10DB2F4B-C26B-4709-8534-4869BAC32FCA}" srcOrd="0" destOrd="0" presId="urn:microsoft.com/office/officeart/2005/8/layout/cycle4"/>
    <dgm:cxn modelId="{2DDF9740-192C-4F36-8707-A63F0DD243E0}" srcId="{A57F49A6-7A80-4468-84BE-68D86508626C}" destId="{2BD13F46-AA46-4CDA-BF6B-D018CA9E7856}" srcOrd="0" destOrd="0" parTransId="{BFEE4710-82D3-460F-A382-0E8D1038B49F}" sibTransId="{BB85E600-F755-4BF2-BE47-F554BB49B721}"/>
    <dgm:cxn modelId="{CE44D182-47AE-42AF-9CBC-4211AE7E2E79}" type="presOf" srcId="{B4D24209-6C11-48A4-864A-0D596DCC73E9}" destId="{C8995A8B-DBBF-494C-BD4D-9092E6D30830}" srcOrd="1" destOrd="0" presId="urn:microsoft.com/office/officeart/2005/8/layout/cycle4"/>
    <dgm:cxn modelId="{2B3160A6-32A7-4E28-84BF-109FD8E59EC8}" srcId="{FAE004BA-D219-4C6B-ADE5-8BE22FB26C95}" destId="{B4D24209-6C11-48A4-864A-0D596DCC73E9}" srcOrd="0" destOrd="0" parTransId="{641BF13D-654F-4B05-9D91-220A34CA78B4}" sibTransId="{10F358BD-5E57-4961-ADC2-5AF90079D6B8}"/>
    <dgm:cxn modelId="{297C46FF-9C15-46CE-870E-09B358FD237B}" type="presOf" srcId="{FAE004BA-D219-4C6B-ADE5-8BE22FB26C95}" destId="{70EDB7F2-8303-4EA5-B705-EDF3871EB1F6}" srcOrd="0" destOrd="0" presId="urn:microsoft.com/office/officeart/2005/8/layout/cycle4"/>
    <dgm:cxn modelId="{AA3DD639-89AD-4BE1-B420-74EF0B6E91A5}" type="presOf" srcId="{D47205EA-34B8-4886-9C43-F495E5F0F3EA}" destId="{294EE6C3-83F3-46D0-904D-24F42C77EAFE}" srcOrd="0" destOrd="0" presId="urn:microsoft.com/office/officeart/2005/8/layout/cycle4"/>
    <dgm:cxn modelId="{7A57A76A-DEBF-4DD4-8FF4-14E06EBE89A1}" type="presOf" srcId="{A57F49A6-7A80-4468-84BE-68D86508626C}" destId="{E98754AF-DB54-4C64-8378-8A759C29871C}" srcOrd="0" destOrd="0" presId="urn:microsoft.com/office/officeart/2005/8/layout/cycle4"/>
    <dgm:cxn modelId="{F80691EB-BA53-4335-A92B-61864B0901C7}" srcId="{D47205EA-34B8-4886-9C43-F495E5F0F3EA}" destId="{FAE004BA-D219-4C6B-ADE5-8BE22FB26C95}" srcOrd="2" destOrd="0" parTransId="{45B8AED8-70CC-4A7F-901D-FD0125062B9F}" sibTransId="{78C48794-1798-4081-A0BA-E328E0BFC99E}"/>
    <dgm:cxn modelId="{883C107D-E4CB-4CFA-A845-ACBF3377C77E}" type="presParOf" srcId="{294EE6C3-83F3-46D0-904D-24F42C77EAFE}" destId="{3A13C297-07AF-4386-BCF5-7EDA7ABD45AA}" srcOrd="0" destOrd="0" presId="urn:microsoft.com/office/officeart/2005/8/layout/cycle4"/>
    <dgm:cxn modelId="{F9685126-B4BA-4696-9948-073CA80A3894}" type="presParOf" srcId="{3A13C297-07AF-4386-BCF5-7EDA7ABD45AA}" destId="{7BBAF96B-AF9A-4116-B180-BAF214D14B33}" srcOrd="0" destOrd="0" presId="urn:microsoft.com/office/officeart/2005/8/layout/cycle4"/>
    <dgm:cxn modelId="{741A29FA-BD1A-41DB-9178-EE5773A10F80}" type="presParOf" srcId="{7BBAF96B-AF9A-4116-B180-BAF214D14B33}" destId="{6A39C68F-5C73-4876-8388-DB7E5A9858BE}" srcOrd="0" destOrd="0" presId="urn:microsoft.com/office/officeart/2005/8/layout/cycle4"/>
    <dgm:cxn modelId="{148137C0-A4A4-444A-A7C8-81B0E1C78117}" type="presParOf" srcId="{7BBAF96B-AF9A-4116-B180-BAF214D14B33}" destId="{3C3A43E8-EF82-40DB-9BDF-1BCC7C51A5E2}" srcOrd="1" destOrd="0" presId="urn:microsoft.com/office/officeart/2005/8/layout/cycle4"/>
    <dgm:cxn modelId="{34C2C0A5-6F1F-480B-8112-25A190A73728}" type="presParOf" srcId="{3A13C297-07AF-4386-BCF5-7EDA7ABD45AA}" destId="{CDEC20BC-0CBF-4DEC-9C40-9752D11352B2}" srcOrd="1" destOrd="0" presId="urn:microsoft.com/office/officeart/2005/8/layout/cycle4"/>
    <dgm:cxn modelId="{BC5F3EFC-A6F1-42AA-AF23-1A859755D2CD}" type="presParOf" srcId="{CDEC20BC-0CBF-4DEC-9C40-9752D11352B2}" destId="{AC4788AC-011F-47D7-ABCC-9A0EA1995D78}" srcOrd="0" destOrd="0" presId="urn:microsoft.com/office/officeart/2005/8/layout/cycle4"/>
    <dgm:cxn modelId="{1A7F488C-E285-40F7-A261-2B675FDEDC5E}" type="presParOf" srcId="{CDEC20BC-0CBF-4DEC-9C40-9752D11352B2}" destId="{1043C6EB-7FDF-4780-9C63-DA0D07E1658D}" srcOrd="1" destOrd="0" presId="urn:microsoft.com/office/officeart/2005/8/layout/cycle4"/>
    <dgm:cxn modelId="{4D0CDEB7-EBBA-46F6-B8D4-F985B4233CDB}" type="presParOf" srcId="{3A13C297-07AF-4386-BCF5-7EDA7ABD45AA}" destId="{F9681C75-EB0E-453E-BED0-75269B3C3E74}" srcOrd="2" destOrd="0" presId="urn:microsoft.com/office/officeart/2005/8/layout/cycle4"/>
    <dgm:cxn modelId="{27A225EE-8564-44B7-9F20-9A10E45E4B1E}" type="presParOf" srcId="{F9681C75-EB0E-453E-BED0-75269B3C3E74}" destId="{10DB2F4B-C26B-4709-8534-4869BAC32FCA}" srcOrd="0" destOrd="0" presId="urn:microsoft.com/office/officeart/2005/8/layout/cycle4"/>
    <dgm:cxn modelId="{D90FCD48-D326-4C2B-9E24-DA84C8E7D084}" type="presParOf" srcId="{F9681C75-EB0E-453E-BED0-75269B3C3E74}" destId="{C8995A8B-DBBF-494C-BD4D-9092E6D30830}" srcOrd="1" destOrd="0" presId="urn:microsoft.com/office/officeart/2005/8/layout/cycle4"/>
    <dgm:cxn modelId="{051F3985-4A13-4E04-863C-A3FA0E7679F2}" type="presParOf" srcId="{3A13C297-07AF-4386-BCF5-7EDA7ABD45AA}" destId="{7B222B24-58C0-498B-B735-E58FD296F06F}" srcOrd="3" destOrd="0" presId="urn:microsoft.com/office/officeart/2005/8/layout/cycle4"/>
    <dgm:cxn modelId="{6C7F6D7F-6555-481B-A237-CEC14E6922F7}" type="presParOf" srcId="{7B222B24-58C0-498B-B735-E58FD296F06F}" destId="{52210FA1-57F7-46B6-9A8C-E976D680261C}" srcOrd="0" destOrd="0" presId="urn:microsoft.com/office/officeart/2005/8/layout/cycle4"/>
    <dgm:cxn modelId="{B49BF4F5-DE03-4ED2-B847-C670754D13EF}" type="presParOf" srcId="{7B222B24-58C0-498B-B735-E58FD296F06F}" destId="{E971BCFF-1144-4A16-9E86-CB84B84F8748}" srcOrd="1" destOrd="0" presId="urn:microsoft.com/office/officeart/2005/8/layout/cycle4"/>
    <dgm:cxn modelId="{8E68A431-2E2A-4EBC-924B-9BED1A6B3682}" type="presParOf" srcId="{3A13C297-07AF-4386-BCF5-7EDA7ABD45AA}" destId="{646A83BE-215D-418B-BF05-0FE76CA7CE9C}" srcOrd="4" destOrd="0" presId="urn:microsoft.com/office/officeart/2005/8/layout/cycle4"/>
    <dgm:cxn modelId="{CE7D792E-7C86-4BFA-B5D8-CDE86FD79C2E}" type="presParOf" srcId="{294EE6C3-83F3-46D0-904D-24F42C77EAFE}" destId="{49FA8FD1-17F0-4EC0-8FE3-431A34DA5211}" srcOrd="1" destOrd="0" presId="urn:microsoft.com/office/officeart/2005/8/layout/cycle4"/>
    <dgm:cxn modelId="{021B66AB-326C-482D-A624-632D44B277C4}" type="presParOf" srcId="{49FA8FD1-17F0-4EC0-8FE3-431A34DA5211}" destId="{4EE1DC62-F225-4722-B2C7-6CE0C9FF737A}" srcOrd="0" destOrd="0" presId="urn:microsoft.com/office/officeart/2005/8/layout/cycle4"/>
    <dgm:cxn modelId="{CDAA1A9C-BE04-4CE3-8DB4-B0F61E080EBF}" type="presParOf" srcId="{49FA8FD1-17F0-4EC0-8FE3-431A34DA5211}" destId="{E98754AF-DB54-4C64-8378-8A759C29871C}" srcOrd="1" destOrd="0" presId="urn:microsoft.com/office/officeart/2005/8/layout/cycle4"/>
    <dgm:cxn modelId="{17C40713-03C1-4B51-AADC-CACFB11454A9}" type="presParOf" srcId="{49FA8FD1-17F0-4EC0-8FE3-431A34DA5211}" destId="{70EDB7F2-8303-4EA5-B705-EDF3871EB1F6}" srcOrd="2" destOrd="0" presId="urn:microsoft.com/office/officeart/2005/8/layout/cycle4"/>
    <dgm:cxn modelId="{9FA5DC26-8912-4B67-9E41-CE5E6EDDC35C}" type="presParOf" srcId="{49FA8FD1-17F0-4EC0-8FE3-431A34DA5211}" destId="{D12C17DB-97FC-4811-AB45-47BB270E62DB}" srcOrd="3" destOrd="0" presId="urn:microsoft.com/office/officeart/2005/8/layout/cycle4"/>
    <dgm:cxn modelId="{AE6E9D24-C871-4A9D-B53F-561296E0A1F5}" type="presParOf" srcId="{49FA8FD1-17F0-4EC0-8FE3-431A34DA5211}" destId="{75455259-0032-4B69-B839-1BEEC45226B3}" srcOrd="4" destOrd="0" presId="urn:microsoft.com/office/officeart/2005/8/layout/cycle4"/>
    <dgm:cxn modelId="{C7FBDCF9-EE35-4058-AC17-591D55204119}" type="presParOf" srcId="{294EE6C3-83F3-46D0-904D-24F42C77EAFE}" destId="{827B4B2D-7320-4CEA-B981-07B1796E6E76}" srcOrd="2" destOrd="0" presId="urn:microsoft.com/office/officeart/2005/8/layout/cycle4"/>
    <dgm:cxn modelId="{DC48D2A0-1E4E-4ED6-974A-3C226665503D}" type="presParOf" srcId="{294EE6C3-83F3-46D0-904D-24F42C77EAFE}" destId="{7D3FAEE4-F5E4-4983-AB90-74C8F06AC7D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B2F4B-C26B-4709-8534-4869BAC32FCA}">
      <dsp:nvSpPr>
        <dsp:cNvPr id="0" name=""/>
        <dsp:cNvSpPr/>
      </dsp:nvSpPr>
      <dsp:spPr>
        <a:xfrm>
          <a:off x="5361266" y="4070863"/>
          <a:ext cx="2957362" cy="1915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-607889"/>
              <a:satOff val="-3070"/>
              <a:lumOff val="-43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1" kern="1200" dirty="0">
              <a:solidFill>
                <a:schemeClr val="tx1"/>
              </a:solidFill>
            </a:rPr>
            <a:t>3. Deliberación pública y evaluación ciudadana del Informe Institucional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6290557" y="4591870"/>
        <a:ext cx="1985989" cy="1352611"/>
      </dsp:txXfrm>
    </dsp:sp>
    <dsp:sp modelId="{52210FA1-57F7-46B6-9A8C-E976D680261C}">
      <dsp:nvSpPr>
        <dsp:cNvPr id="0" name=""/>
        <dsp:cNvSpPr/>
      </dsp:nvSpPr>
      <dsp:spPr>
        <a:xfrm>
          <a:off x="536096" y="4070863"/>
          <a:ext cx="2957362" cy="1915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-911834"/>
              <a:satOff val="-4605"/>
              <a:lumOff val="-6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1" kern="1200" dirty="0">
              <a:solidFill>
                <a:schemeClr val="tx1"/>
              </a:solidFill>
            </a:rPr>
            <a:t>4. Incorporación de la Opinión Ciudadana, retroalimentación y seguimiento.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578178" y="4591870"/>
        <a:ext cx="1985989" cy="1352611"/>
      </dsp:txXfrm>
    </dsp:sp>
    <dsp:sp modelId="{AC4788AC-011F-47D7-ABCC-9A0EA1995D78}">
      <dsp:nvSpPr>
        <dsp:cNvPr id="0" name=""/>
        <dsp:cNvSpPr/>
      </dsp:nvSpPr>
      <dsp:spPr>
        <a:xfrm>
          <a:off x="5361266" y="0"/>
          <a:ext cx="2957362" cy="1915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-303945"/>
              <a:satOff val="-1535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1" kern="1200" dirty="0">
              <a:solidFill>
                <a:schemeClr val="tx1"/>
              </a:solidFill>
            </a:rPr>
            <a:t>2. Evaluación de la gestión y elaboración del Informe Institucional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6290557" y="42082"/>
        <a:ext cx="1985989" cy="1352611"/>
      </dsp:txXfrm>
    </dsp:sp>
    <dsp:sp modelId="{6A39C68F-5C73-4876-8388-DB7E5A9858BE}">
      <dsp:nvSpPr>
        <dsp:cNvPr id="0" name=""/>
        <dsp:cNvSpPr/>
      </dsp:nvSpPr>
      <dsp:spPr>
        <a:xfrm>
          <a:off x="536096" y="0"/>
          <a:ext cx="2957362" cy="1915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1" kern="1200" dirty="0">
              <a:solidFill>
                <a:schemeClr val="tx1"/>
              </a:solidFill>
            </a:rPr>
            <a:t>1. Planificación y facilitación del proceso desde la Asamblea Local</a:t>
          </a:r>
          <a:endParaRPr lang="es-EC" sz="1500" b="1" kern="1200" dirty="0">
            <a:solidFill>
              <a:schemeClr val="tx1"/>
            </a:solidFill>
          </a:endParaRPr>
        </a:p>
      </dsp:txBody>
      <dsp:txXfrm>
        <a:off x="578178" y="42082"/>
        <a:ext cx="1985989" cy="1352611"/>
      </dsp:txXfrm>
    </dsp:sp>
    <dsp:sp modelId="{4EE1DC62-F225-4722-B2C7-6CE0C9FF737A}">
      <dsp:nvSpPr>
        <dsp:cNvPr id="0" name=""/>
        <dsp:cNvSpPr/>
      </dsp:nvSpPr>
      <dsp:spPr>
        <a:xfrm>
          <a:off x="1775315" y="341234"/>
          <a:ext cx="2592182" cy="2592182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800" kern="1200" dirty="0">
              <a:solidFill>
                <a:schemeClr val="bg1"/>
              </a:solidFill>
            </a:rPr>
            <a:t>Fase 1</a:t>
          </a:r>
          <a:endParaRPr lang="es-EC" sz="3800" kern="1200" dirty="0">
            <a:solidFill>
              <a:schemeClr val="bg1"/>
            </a:solidFill>
          </a:endParaRPr>
        </a:p>
      </dsp:txBody>
      <dsp:txXfrm>
        <a:off x="2534548" y="1100467"/>
        <a:ext cx="1832949" cy="1832949"/>
      </dsp:txXfrm>
    </dsp:sp>
    <dsp:sp modelId="{E98754AF-DB54-4C64-8378-8A759C29871C}">
      <dsp:nvSpPr>
        <dsp:cNvPr id="0" name=""/>
        <dsp:cNvSpPr/>
      </dsp:nvSpPr>
      <dsp:spPr>
        <a:xfrm rot="5400000">
          <a:off x="4487228" y="341234"/>
          <a:ext cx="2592182" cy="2592182"/>
        </a:xfrm>
        <a:prstGeom prst="pieWedge">
          <a:avLst/>
        </a:prstGeom>
        <a:solidFill>
          <a:schemeClr val="accent4">
            <a:hueOff val="-303945"/>
            <a:satOff val="-1535"/>
            <a:lumOff val="-21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800" kern="1200" dirty="0"/>
            <a:t>Fase 2</a:t>
          </a:r>
          <a:endParaRPr lang="es-EC" sz="3800" kern="1200" dirty="0"/>
        </a:p>
      </dsp:txBody>
      <dsp:txXfrm rot="-5400000">
        <a:off x="4487228" y="1100467"/>
        <a:ext cx="1832949" cy="1832949"/>
      </dsp:txXfrm>
    </dsp:sp>
    <dsp:sp modelId="{70EDB7F2-8303-4EA5-B705-EDF3871EB1F6}">
      <dsp:nvSpPr>
        <dsp:cNvPr id="0" name=""/>
        <dsp:cNvSpPr/>
      </dsp:nvSpPr>
      <dsp:spPr>
        <a:xfrm rot="10800000">
          <a:off x="4487228" y="3053147"/>
          <a:ext cx="2592182" cy="2592182"/>
        </a:xfrm>
        <a:prstGeom prst="pieWedge">
          <a:avLst/>
        </a:prstGeom>
        <a:solidFill>
          <a:schemeClr val="accent4">
            <a:hueOff val="-607889"/>
            <a:satOff val="-3070"/>
            <a:lumOff val="-431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800" i="0" kern="1200" dirty="0">
              <a:solidFill>
                <a:schemeClr val="bg1"/>
              </a:solidFill>
            </a:rPr>
            <a:t>Fase 3</a:t>
          </a:r>
          <a:endParaRPr lang="es-EC" sz="3800" i="0" kern="1200" dirty="0">
            <a:solidFill>
              <a:schemeClr val="bg1"/>
            </a:solidFill>
          </a:endParaRPr>
        </a:p>
      </dsp:txBody>
      <dsp:txXfrm rot="10800000">
        <a:off x="4487228" y="3053147"/>
        <a:ext cx="1832949" cy="1832949"/>
      </dsp:txXfrm>
    </dsp:sp>
    <dsp:sp modelId="{D12C17DB-97FC-4811-AB45-47BB270E62DB}">
      <dsp:nvSpPr>
        <dsp:cNvPr id="0" name=""/>
        <dsp:cNvSpPr/>
      </dsp:nvSpPr>
      <dsp:spPr>
        <a:xfrm rot="16200000">
          <a:off x="1775315" y="3053147"/>
          <a:ext cx="2592182" cy="2592182"/>
        </a:xfrm>
        <a:prstGeom prst="pieWedge">
          <a:avLst/>
        </a:prstGeom>
        <a:solidFill>
          <a:schemeClr val="accent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800" kern="1200" dirty="0"/>
            <a:t>Fase 4</a:t>
          </a:r>
          <a:endParaRPr lang="es-EC" sz="3800" kern="1200" dirty="0"/>
        </a:p>
      </dsp:txBody>
      <dsp:txXfrm rot="5400000">
        <a:off x="2534548" y="3053147"/>
        <a:ext cx="1832949" cy="1832949"/>
      </dsp:txXfrm>
    </dsp:sp>
    <dsp:sp modelId="{827B4B2D-7320-4CEA-B981-07B1796E6E76}">
      <dsp:nvSpPr>
        <dsp:cNvPr id="0" name=""/>
        <dsp:cNvSpPr/>
      </dsp:nvSpPr>
      <dsp:spPr>
        <a:xfrm>
          <a:off x="3979867" y="2454491"/>
          <a:ext cx="894991" cy="778253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FAEE4-F5E4-4983-AB90-74C8F06AC7D3}">
      <dsp:nvSpPr>
        <dsp:cNvPr id="0" name=""/>
        <dsp:cNvSpPr/>
      </dsp:nvSpPr>
      <dsp:spPr>
        <a:xfrm rot="10800000">
          <a:off x="3979867" y="2753819"/>
          <a:ext cx="894991" cy="778253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3F149-5461-4F5F-B813-A4E414458346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58F1A-7B07-4F6D-BFB9-4476EAE4F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6281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609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1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84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65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94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60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292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569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484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66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94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86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646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8450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61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89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4309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96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40715-DBC4-488F-9A81-AE269873F8B9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18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  <p:sldLayoutId id="2147484332" r:id="rId12"/>
    <p:sldLayoutId id="2147484333" r:id="rId13"/>
    <p:sldLayoutId id="2147484334" r:id="rId14"/>
    <p:sldLayoutId id="2147484335" r:id="rId15"/>
    <p:sldLayoutId id="21474843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" Target="slide15.xm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.jp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3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20.xml"/><Relationship Id="rId7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5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282516" y="179249"/>
            <a:ext cx="8178904" cy="6678751"/>
          </a:xfrm>
          <a:prstGeom prst="rect">
            <a:avLst/>
          </a:prstGeom>
          <a:noFill/>
          <a:effectLst>
            <a:glow rad="101600">
              <a:srgbClr val="0033CC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RENDICION DE CUENTAS </a:t>
            </a: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s-ES" sz="5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ENERO-DICIEMBRE</a:t>
            </a:r>
            <a:r>
              <a:rPr lang="es-ES" sz="5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2021</a:t>
            </a:r>
            <a:endParaRPr lang="es-E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0" y="5841818"/>
            <a:ext cx="2959554" cy="9973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7" y="1060026"/>
            <a:ext cx="6218837" cy="414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7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5957840"/>
            <a:ext cx="2959554" cy="90016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0816" y="260320"/>
            <a:ext cx="68816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CONOCIENDO Y TRABAJANDO EN EL TERRITORIO Y CON GENTE</a:t>
            </a:r>
            <a:endParaRPr lang="es-EC" sz="2400" dirty="0" smtClean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184487" y="4776704"/>
            <a:ext cx="38462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100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%)                                                                           </a:t>
            </a:r>
            <a:r>
              <a:rPr lang="es-EC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1052.66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60" y="1094705"/>
            <a:ext cx="2769326" cy="3692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5"/>
          <a:stretch/>
        </p:blipFill>
        <p:spPr>
          <a:xfrm>
            <a:off x="4804730" y="766617"/>
            <a:ext cx="4787486" cy="3857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70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911"/>
            <a:ext cx="2959554" cy="99731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96238" y="344775"/>
            <a:ext cx="111497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LOS NIÑOS, NIÑAS, ADOLESCENTES EXPRESANDO NUESTROS DERECHOS A TRAVES DE LAS ARTES.</a:t>
            </a:r>
          </a:p>
          <a:p>
            <a:pPr algn="ctr"/>
            <a:endParaRPr lang="es-ES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S" sz="4800" dirty="0" smtClean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C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956851" y="1883658"/>
            <a:ext cx="3211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91.52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%)                                                                           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5618,12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3" y="1278627"/>
            <a:ext cx="4193155" cy="29057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2" y="1278627"/>
            <a:ext cx="4359665" cy="29057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09" y="4276725"/>
            <a:ext cx="4147126" cy="24808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01" y="4276725"/>
            <a:ext cx="4040885" cy="248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15460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AGASAJO NAVIDEÑO A NIÑOS/AS DE TODA LA PARROQUIA, PERSONAS ADULTAS MAYORES Y PERSONAS CON CAPACIDADES ESPECIALES</a:t>
            </a:r>
            <a:endParaRPr lang="es-ES" sz="2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S" sz="4800" dirty="0" smtClean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C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8"/>
          <a:stretch/>
        </p:blipFill>
        <p:spPr>
          <a:xfrm>
            <a:off x="603481" y="5983098"/>
            <a:ext cx="2022764" cy="75249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504000" y="6144005"/>
            <a:ext cx="19736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24"/>
          <a:stretch/>
        </p:blipFill>
        <p:spPr>
          <a:xfrm>
            <a:off x="8248785" y="4162089"/>
            <a:ext cx="3297219" cy="257349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412143" y="6123208"/>
            <a:ext cx="3932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APROXIMADAMENTE </a:t>
            </a:r>
            <a:r>
              <a:rPr lang="es-ES" dirty="0" smtClean="0"/>
              <a:t>60</a:t>
            </a:r>
            <a:r>
              <a:rPr lang="es-ES" dirty="0" smtClean="0"/>
              <a:t>0 </a:t>
            </a:r>
            <a:r>
              <a:rPr lang="es-ES" dirty="0" smtClean="0"/>
              <a:t>PERSONAS ATENDIDAS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0" y="3900204"/>
            <a:ext cx="4162483" cy="21633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53" y="1431160"/>
            <a:ext cx="2737043" cy="46323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745"/>
            <a:ext cx="4206123" cy="23662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35" y="1431160"/>
            <a:ext cx="4582356" cy="25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a 2">
            <a:hlinkClick r:id="rId3" action="ppaction://hlinksldjump"/>
          </p:cNvPr>
          <p:cNvSpPr/>
          <p:nvPr/>
        </p:nvSpPr>
        <p:spPr>
          <a:xfrm>
            <a:off x="10560551" y="5969911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10835" y="182571"/>
            <a:ext cx="108157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ATENCION A LA POBLACION ADULTA MAYOR Y PERSONAS CON CAPACIDADES DIFERENTES</a:t>
            </a:r>
            <a:endParaRPr lang="es-ES" sz="32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8" y="5776164"/>
            <a:ext cx="2959554" cy="99731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886844" y="4144948"/>
            <a:ext cx="3211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95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.88%)                                                                           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19797,68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425" y="5682727"/>
            <a:ext cx="1372269" cy="10191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" y="1259789"/>
            <a:ext cx="4045527" cy="23299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72" y="1244431"/>
            <a:ext cx="4045527" cy="234528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3" r="4646" b="33333"/>
          <a:stretch/>
        </p:blipFill>
        <p:spPr>
          <a:xfrm>
            <a:off x="61941" y="3683155"/>
            <a:ext cx="8719127" cy="218193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17" y="1210201"/>
            <a:ext cx="2772238" cy="283787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11000" b="1334"/>
          <a:stretch>
            <a:fillRect/>
          </a:stretch>
        </p:blipFill>
        <p:spPr bwMode="auto">
          <a:xfrm>
            <a:off x="4840338" y="5914845"/>
            <a:ext cx="291084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721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5860689"/>
            <a:ext cx="2959554" cy="99731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43623" y="184090"/>
            <a:ext cx="120689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CUIDANDO NUESTRO PATRIMONIO CULTURAL</a:t>
            </a:r>
            <a:endParaRPr lang="es-EC" sz="3000" dirty="0" smtClean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4" name="Onda 3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591239" y="5380183"/>
            <a:ext cx="3211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C" sz="4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(100</a:t>
            </a:r>
            <a:r>
              <a:rPr lang="es-EC" sz="4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%)                                                                           </a:t>
            </a:r>
            <a:endParaRPr lang="es-EC" sz="4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C" sz="4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3891,99</a:t>
            </a:r>
            <a:endParaRPr lang="es-EC" sz="4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3" y="886690"/>
            <a:ext cx="3774565" cy="470130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r="16607"/>
          <a:stretch/>
        </p:blipFill>
        <p:spPr>
          <a:xfrm>
            <a:off x="4139947" y="886689"/>
            <a:ext cx="3774565" cy="470130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912"/>
          <a:stretch/>
        </p:blipFill>
        <p:spPr>
          <a:xfrm>
            <a:off x="8123471" y="886689"/>
            <a:ext cx="3579002" cy="472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5860689"/>
            <a:ext cx="2959554" cy="99731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143623" y="184090"/>
            <a:ext cx="120689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PROYECTO AGRICOLA-UNIVERSIDAD DE CUENCA</a:t>
            </a:r>
          </a:p>
        </p:txBody>
      </p:sp>
      <p:sp>
        <p:nvSpPr>
          <p:cNvPr id="6" name="Onda 5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65863" y="6302163"/>
            <a:ext cx="371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75 % de productores beneficiarios</a:t>
            </a:r>
          </a:p>
        </p:txBody>
      </p:sp>
      <p:pic>
        <p:nvPicPr>
          <p:cNvPr id="9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09" y="5681928"/>
            <a:ext cx="940708" cy="11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3932361" y="5188178"/>
            <a:ext cx="4668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PROYECTO DE PODA, FUMIGACION Y ABONADO DE PLANTAS FRUTICOLAS.</a:t>
            </a:r>
          </a:p>
          <a:p>
            <a:r>
              <a:rPr lang="es-ES" dirty="0" smtClean="0"/>
              <a:t>ELABORACION DE ABONO BOCASHI.</a:t>
            </a:r>
          </a:p>
          <a:p>
            <a:r>
              <a:rPr lang="es-ES" dirty="0" smtClean="0"/>
              <a:t>CREACION DE UN VIVERO.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7914512" y="5084619"/>
            <a:ext cx="3211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(99,61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%)                                                                           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9852,63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2" y="979056"/>
            <a:ext cx="3802689" cy="43608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21" y="979056"/>
            <a:ext cx="3836191" cy="427643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56" y="979056"/>
            <a:ext cx="3153586" cy="42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233863"/>
            <a:ext cx="11925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TUBERIA PARA SISTEMA DE AGUA </a:t>
            </a:r>
            <a:r>
              <a:rPr lang="es-ES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POTABLE PRINCIPAL CONVENIO GAD MUNICIPAL Y JAAPP</a:t>
            </a:r>
            <a:endParaRPr lang="es-EC" sz="3000" dirty="0" smtClean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9" name="Onda 8">
            <a:hlinkClick r:id="rId2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791305"/>
            <a:ext cx="2344016" cy="99731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594571" y="5301673"/>
            <a:ext cx="40623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76,25</a:t>
            </a:r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%)                                                                           </a:t>
            </a:r>
            <a:endParaRPr lang="es-EC" sz="5000" b="1" dirty="0" smtClean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3812,72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7" y="1249525"/>
            <a:ext cx="3676073" cy="44572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1" y="1249526"/>
            <a:ext cx="3362038" cy="41494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22" y="1154545"/>
            <a:ext cx="3712805" cy="479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0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8313"/>
            <a:ext cx="11925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APERTURA </a:t>
            </a:r>
            <a:r>
              <a:rPr lang="es-ES" sz="2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VIAS RURALES FACILIDAD DE ACCESO.</a:t>
            </a:r>
          </a:p>
          <a:p>
            <a:pPr algn="ctr"/>
            <a:r>
              <a:rPr lang="es-ES" sz="2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VIA A SARAR-GUAGUALPUGRO-LLAZHIPAL.</a:t>
            </a:r>
          </a:p>
          <a:p>
            <a:pPr algn="ctr"/>
            <a:r>
              <a:rPr lang="es-ES" sz="2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VIA LOMA DE LA ZRUZ-PUENTE DE ASNAYACU.</a:t>
            </a:r>
          </a:p>
          <a:p>
            <a:pPr algn="ctr"/>
            <a:r>
              <a:rPr lang="es-ES" sz="2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VIA ALISAL ALTO-ABASPAMBA</a:t>
            </a:r>
            <a:endParaRPr lang="es-EC" sz="2000" dirty="0" smtClean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5" name="Onda 4">
            <a:hlinkClick r:id="rId2" action="ppaction://hlinksldjump"/>
          </p:cNvPr>
          <p:cNvSpPr/>
          <p:nvPr/>
        </p:nvSpPr>
        <p:spPr>
          <a:xfrm>
            <a:off x="10645140" y="597997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43363" y="5851674"/>
            <a:ext cx="2344016" cy="99731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134571" y="5334000"/>
            <a:ext cx="3211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(100%)                                                                           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5000,00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" y="1209625"/>
            <a:ext cx="3310659" cy="45446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85" y="1423845"/>
            <a:ext cx="3087142" cy="433041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85" y="1423845"/>
            <a:ext cx="2932616" cy="39101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49" y="1423845"/>
            <a:ext cx="2341209" cy="38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9753" y="0"/>
            <a:ext cx="937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FIRMA Y EJECUCION CONVENIO </a:t>
            </a:r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PROYECTO MIES ADULTO MAYOR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075859" y="3653262"/>
            <a:ext cx="3211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(100%)                                                                           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12783,76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59865" y="5534982"/>
            <a:ext cx="1198418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Este programa se viene realizando desde noviembre 2019, en convenio con el Ministerio de Inclusión Económica y Social. </a:t>
            </a:r>
            <a:r>
              <a:rPr lang="es-EC" dirty="0">
                <a:solidFill>
                  <a:schemeClr val="tx1"/>
                </a:solidFill>
              </a:rPr>
              <a:t>S</a:t>
            </a:r>
            <a:r>
              <a:rPr lang="es-EC" dirty="0" smtClean="0">
                <a:solidFill>
                  <a:schemeClr val="tx1"/>
                </a:solidFill>
              </a:rPr>
              <a:t>e cuenta con un promotor social que realiza visitas periódicas a Personas Adultas Mayores, realizando actividades que ayuden a su bienestar.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9624752" y="553998"/>
            <a:ext cx="2344016" cy="8882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11000" b="1334"/>
          <a:stretch>
            <a:fillRect/>
          </a:stretch>
        </p:blipFill>
        <p:spPr bwMode="auto">
          <a:xfrm>
            <a:off x="9624752" y="1645736"/>
            <a:ext cx="2344016" cy="84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5" y="1593527"/>
            <a:ext cx="4433455" cy="361175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96" y="1593445"/>
            <a:ext cx="4509449" cy="363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49753" y="0"/>
            <a:ext cx="9375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ASFALTO DE 1 KILOMETRO </a:t>
            </a:r>
            <a:endParaRPr lang="es-EC" sz="3000" dirty="0" smtClean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3" y="747962"/>
            <a:ext cx="3860428" cy="43412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99" y="553998"/>
            <a:ext cx="3831322" cy="453523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975" y="553997"/>
            <a:ext cx="3645283" cy="45352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07818" y="5424146"/>
            <a:ext cx="1198418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</a:rPr>
              <a:t>Mediante el trabajo mancomunado entre el </a:t>
            </a:r>
            <a:r>
              <a:rPr lang="es-ES" dirty="0" err="1">
                <a:solidFill>
                  <a:schemeClr val="tx1"/>
                </a:solidFill>
              </a:rPr>
              <a:t>Gad</a:t>
            </a:r>
            <a:r>
              <a:rPr lang="es-ES" dirty="0">
                <a:solidFill>
                  <a:schemeClr val="tx1"/>
                </a:solidFill>
              </a:rPr>
              <a:t> Principal, Asfaltar EP y la Prefectura Azuay, </a:t>
            </a:r>
            <a:r>
              <a:rPr lang="es-ES" dirty="0" smtClean="0">
                <a:solidFill>
                  <a:schemeClr val="tx1"/>
                </a:solidFill>
              </a:rPr>
              <a:t>se coloco carpeta </a:t>
            </a:r>
            <a:r>
              <a:rPr lang="es-ES" dirty="0">
                <a:solidFill>
                  <a:schemeClr val="tx1"/>
                </a:solidFill>
              </a:rPr>
              <a:t>asfáltica de la calzada de 1km en nuestra Parroquia Principal, permitiéndonos avanzar con el desarrollo vial de nuestra ruralidad y de la Provincia, mejorando de esta forma la movilidad humana y el desarrollo económico local.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9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" y="5732640"/>
            <a:ext cx="2959554" cy="997311"/>
          </a:xfrm>
          <a:prstGeom prst="rect">
            <a:avLst/>
          </a:prstGeom>
        </p:spPr>
      </p:pic>
      <p:sp>
        <p:nvSpPr>
          <p:cNvPr id="5" name="CuadroTexto 3"/>
          <p:cNvSpPr txBox="1"/>
          <p:nvPr/>
        </p:nvSpPr>
        <p:spPr>
          <a:xfrm>
            <a:off x="263471" y="1530994"/>
            <a:ext cx="10695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rendición de cuentas es obligación para todas las entidades del sector público (art. 225 de la constitución) y de las personas jurídicas del sector privado que presten servicio públicos, desarrollen actividades de interés público o manejen recursos públicos.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En este contexto también son sujetos de rendir cuentas todas las autoridades de elección popular y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Gobiernos Autónomos Descentralizados.</a:t>
            </a:r>
          </a:p>
        </p:txBody>
      </p:sp>
      <p:sp>
        <p:nvSpPr>
          <p:cNvPr id="10" name="2 Rectángulo"/>
          <p:cNvSpPr/>
          <p:nvPr/>
        </p:nvSpPr>
        <p:spPr>
          <a:xfrm>
            <a:off x="1816162" y="425463"/>
            <a:ext cx="8178904" cy="923330"/>
          </a:xfrm>
          <a:prstGeom prst="rect">
            <a:avLst/>
          </a:prstGeom>
          <a:noFill/>
          <a:effectLst>
            <a:glow rad="101600">
              <a:srgbClr val="0033CC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ANTECEDENTES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18654" y="3449781"/>
            <a:ext cx="1064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0" y="3211254"/>
            <a:ext cx="63271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500" b="1" dirty="0">
                <a:solidFill>
                  <a:schemeClr val="accent1">
                    <a:lumMod val="75000"/>
                  </a:schemeClr>
                </a:solidFill>
              </a:rPr>
              <a:t>Recordemos quienes rinden cuentas…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18654" y="3878094"/>
            <a:ext cx="9236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b="1" dirty="0"/>
              <a:t>Sector público:</a:t>
            </a:r>
          </a:p>
          <a:p>
            <a:pPr lvl="0" algn="just"/>
            <a:r>
              <a:rPr lang="es-ES" b="1" dirty="0"/>
              <a:t>Entidades - Régimen Autónomo Descentralizado: </a:t>
            </a:r>
          </a:p>
          <a:p>
            <a:pPr lvl="0" algn="just"/>
            <a:r>
              <a:rPr lang="es-ES" dirty="0"/>
              <a:t>GAD y entidades creadas por acto normativo de los GAD  (tres niveles) para el cumplimiento de sus funciones, prestación de servicios públicos: </a:t>
            </a:r>
            <a:r>
              <a:rPr lang="es-EC" dirty="0"/>
              <a:t>Empresas públicas, fundaciones, corporaciones, Consejos de protección de derechos, medios, etc</a:t>
            </a:r>
            <a:r>
              <a:rPr lang="es-EC" dirty="0" smtClean="0"/>
              <a:t>. Y personas de elección popular.</a:t>
            </a:r>
          </a:p>
        </p:txBody>
      </p:sp>
    </p:spTree>
    <p:extLst>
      <p:ext uri="{BB962C8B-B14F-4D97-AF65-F5344CB8AC3E}">
        <p14:creationId xmlns:p14="http://schemas.microsoft.com/office/powerpoint/2010/main" val="4363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635640" y="5848813"/>
            <a:ext cx="2344016" cy="88826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990110" y="79714"/>
            <a:ext cx="42367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CAPACITACIONES</a:t>
            </a:r>
          </a:p>
        </p:txBody>
      </p:sp>
      <p:sp>
        <p:nvSpPr>
          <p:cNvPr id="12" name="Onda 11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265" y="5624944"/>
            <a:ext cx="940708" cy="11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222" y="655629"/>
            <a:ext cx="3463815" cy="2133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uadroTexto 12"/>
          <p:cNvSpPr txBox="1"/>
          <p:nvPr/>
        </p:nvSpPr>
        <p:spPr>
          <a:xfrm>
            <a:off x="3866621" y="4907481"/>
            <a:ext cx="8325379" cy="20313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Se realiza el taller de poda, fumigación y abonada de plantas frutícolas que se viene llevando a cabo año a año, y elaboración del abono </a:t>
            </a:r>
            <a:r>
              <a:rPr lang="es-EC" dirty="0" err="1" smtClean="0">
                <a:solidFill>
                  <a:schemeClr val="tx1"/>
                </a:solidFill>
              </a:rPr>
              <a:t>bocashi</a:t>
            </a:r>
            <a:r>
              <a:rPr lang="es-EC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EC" dirty="0" smtClean="0">
                <a:solidFill>
                  <a:schemeClr val="tx1"/>
                </a:solidFill>
              </a:rPr>
              <a:t>Taller de elaboración de vinos y mermeladas conjuntamente con el MAG.</a:t>
            </a:r>
          </a:p>
          <a:p>
            <a:pPr algn="just"/>
            <a:r>
              <a:rPr lang="es-EC" dirty="0" smtClean="0">
                <a:solidFill>
                  <a:schemeClr val="tx1"/>
                </a:solidFill>
              </a:rPr>
              <a:t>Mantenimiento y control de plantas de manzana.</a:t>
            </a:r>
            <a:r>
              <a:rPr lang="es-EC" dirty="0" smtClean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Capacitación </a:t>
            </a:r>
            <a:r>
              <a:rPr lang="es-ES" dirty="0" smtClean="0">
                <a:solidFill>
                  <a:schemeClr val="tx1"/>
                </a:solidFill>
              </a:rPr>
              <a:t>y visitas técnicas de huertos frutícolas de mora y tomate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Capacitación a jóvenes y señoritas conjuntamente con GPA en fotografía. Y creación de contenido.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19" y="633711"/>
            <a:ext cx="4009501" cy="428003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18" y="2773728"/>
            <a:ext cx="3306619" cy="2140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13739" r="46363" b="25925"/>
          <a:stretch/>
        </p:blipFill>
        <p:spPr>
          <a:xfrm>
            <a:off x="138545" y="480291"/>
            <a:ext cx="3729676" cy="50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-124217" y="0"/>
            <a:ext cx="108614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MANTENIMIENTO DE ESPACIOS </a:t>
            </a:r>
            <a:r>
              <a:rPr lang="es-ES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PUBLICOS.</a:t>
            </a:r>
            <a:endParaRPr lang="es-EC" sz="3000" dirty="0" smtClean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18655" y="5944377"/>
            <a:ext cx="2116428" cy="8882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35083" y="5652575"/>
            <a:ext cx="9756917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El mantenimiento de los espacios públicos es una de las principales competencias del GAD Parroquial, por esto se realiza un mantenimiento continuo de estos espacios</a:t>
            </a:r>
            <a:r>
              <a:rPr lang="es-EC" dirty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a nivel parroquial, así como también en este año fiscal se realizo la desinfección de los mismos. 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75" y="553998"/>
            <a:ext cx="3444588" cy="481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88" y="553998"/>
            <a:ext cx="3550590" cy="48167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94" y="553998"/>
            <a:ext cx="3405855" cy="48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124217" y="0"/>
            <a:ext cx="108614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MESAS TECNICAS DE TRABAJO.</a:t>
            </a:r>
            <a:endParaRPr lang="es-EC" sz="3000" dirty="0" smtClean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18655" y="5944377"/>
            <a:ext cx="2116428" cy="8882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35083" y="5536562"/>
            <a:ext cx="975691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solidFill>
                  <a:schemeClr val="tx1"/>
                </a:solidFill>
              </a:rPr>
              <a:t>Desarrollo de </a:t>
            </a:r>
            <a:r>
              <a:rPr lang="es-ES" dirty="0">
                <a:solidFill>
                  <a:schemeClr val="tx1"/>
                </a:solidFill>
              </a:rPr>
              <a:t>mesas técnicas de trabajo con fines de planificación estratégica en tres ejes definidos: Vialidad, producción y riego, coordinando y planificando junto con Instituciones del sector público y actores de la sociedad el desarrollo parroquial y su correspondiente ordenamiento parroquial y provincial en el marco de sus competencias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" y="748145"/>
            <a:ext cx="3753042" cy="46476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13" y="748145"/>
            <a:ext cx="4082473" cy="464769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96" y="748145"/>
            <a:ext cx="3900822" cy="464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2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8160" y="296611"/>
            <a:ext cx="989703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Y COMPRAS PÚBLICAS.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procesos de contratación y compras públicas de describen a continuación: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86116"/>
              </p:ext>
            </p:extLst>
          </p:nvPr>
        </p:nvGraphicFramePr>
        <p:xfrm>
          <a:off x="1318260" y="1338422"/>
          <a:ext cx="7479030" cy="415671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95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5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5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006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cap="none" spc="0" dirty="0">
                          <a:ln w="18415" cmpd="sng">
                            <a:solidFill>
                              <a:srgbClr val="C00000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PROCESOS DE CONTRATACIÓN Y COMPRAS PÚBLICAS DE BIENES Y SERVICIOS</a:t>
                      </a:r>
                      <a:endParaRPr lang="es-EC" sz="1800" b="0" i="0" u="none" strike="noStrike" cap="none" spc="0" dirty="0">
                        <a:ln w="18415" cmpd="sng">
                          <a:solidFill>
                            <a:srgbClr val="C00000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sng" strike="noStrike" dirty="0">
                          <a:effectLst/>
                        </a:rPr>
                        <a:t>TIPO DE CONTRATACIÓN</a:t>
                      </a:r>
                      <a:endParaRPr lang="es-EC" sz="1400" b="1" i="0" u="sng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u="sng" dirty="0"/>
                        <a:t>ESTADO ACTUAL </a:t>
                      </a:r>
                      <a:endParaRPr lang="es-EC" b="1" u="sng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 </a:t>
                      </a:r>
                      <a:endParaRPr lang="es-EC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u="sng" dirty="0"/>
                        <a:t>Adjudicados</a:t>
                      </a:r>
                      <a:endParaRPr lang="es-EC" b="1" u="sng" dirty="0">
                        <a:solidFill>
                          <a:srgbClr val="C00000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u="sng" dirty="0"/>
                        <a:t>Finalizados </a:t>
                      </a:r>
                      <a:endParaRPr lang="es-EC" b="1" u="sng" dirty="0">
                        <a:solidFill>
                          <a:srgbClr val="C00000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Número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Valor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Número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Valor Total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 smtClean="0">
                          <a:effectLst/>
                        </a:rPr>
                        <a:t>Ínfima </a:t>
                      </a:r>
                      <a:r>
                        <a:rPr lang="es-EC" sz="1600" u="none" strike="noStrike" dirty="0">
                          <a:effectLst/>
                        </a:rPr>
                        <a:t>Cuantía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66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45,708.83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66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45,708.83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Subasta</a:t>
                      </a:r>
                      <a:r>
                        <a:rPr lang="es-EC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inversa electrónica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 smtClean="0">
                          <a:effectLst/>
                        </a:rPr>
                        <a:t>1</a:t>
                      </a:r>
                      <a:endParaRPr lang="es-EC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129.500,00</a:t>
                      </a:r>
                      <a:endParaRPr lang="es-EC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En</a:t>
                      </a:r>
                      <a:r>
                        <a:rPr lang="es-EC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proceso</a:t>
                      </a:r>
                      <a:endParaRPr lang="es-EC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 smtClean="0">
                          <a:effectLst/>
                        </a:rPr>
                        <a:t>Consultoría  </a:t>
                      </a:r>
                      <a:r>
                        <a:rPr lang="es-EC" sz="1600" u="none" strike="noStrike" dirty="0">
                          <a:effectLst/>
                        </a:rPr>
                        <a:t>Directa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4.400,00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En</a:t>
                      </a:r>
                      <a:r>
                        <a:rPr lang="es-ES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proceso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Catálogo Electrónico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551.31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551.31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8" y="5776164"/>
            <a:ext cx="2959554" cy="99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2908040" y="2723182"/>
            <a:ext cx="70439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Integrantes del Gobierno Parroquial.</a:t>
            </a:r>
            <a:endParaRPr lang="es-ES" dirty="0">
              <a:latin typeface="Algerian" panose="04020705040A02060702" pitchFamily="8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Señoritas dignidades de la parroquia.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Instituciones.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Organizaciones.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Barrios.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Clubes.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Todas las personas que nos apoyaron y colaboraron.</a:t>
            </a:r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758" y="5040244"/>
            <a:ext cx="1372269" cy="92134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608692" y="5132178"/>
            <a:ext cx="1928723" cy="7042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 </a:t>
            </a:r>
            <a:r>
              <a:rPr lang="es-E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E. </a:t>
            </a:r>
          </a:p>
          <a:p>
            <a:pPr algn="ctr"/>
            <a:r>
              <a:rPr lang="es-E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FASAYÑAN</a:t>
            </a:r>
            <a:endParaRPr lang="es-ES" sz="2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84527" y="1388028"/>
            <a:ext cx="5808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AGRADECIMIENTO</a:t>
            </a:r>
            <a:endParaRPr lang="es-ES" sz="5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33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015349" y="5146973"/>
            <a:ext cx="1785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278" y="5031506"/>
            <a:ext cx="959785" cy="120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735604" y="160738"/>
            <a:ext cx="2918289" cy="8882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32" y="5132178"/>
            <a:ext cx="1911156" cy="722681"/>
          </a:xfrm>
          <a:prstGeom prst="rect">
            <a:avLst/>
          </a:prstGeom>
        </p:spPr>
      </p:pic>
      <p:pic>
        <p:nvPicPr>
          <p:cNvPr id="1028" name="Picture 4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85" y="5195311"/>
            <a:ext cx="2146268" cy="61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10405067" y="5031506"/>
            <a:ext cx="1542863" cy="1350904"/>
            <a:chOff x="287678" y="401206"/>
            <a:chExt cx="1623478" cy="1305519"/>
          </a:xfrm>
        </p:grpSpPr>
        <p:pic>
          <p:nvPicPr>
            <p:cNvPr id="15" name="Picture 4" descr="Imagen relacionad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78" y="401206"/>
              <a:ext cx="1623478" cy="130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ángulo 16"/>
            <p:cNvSpPr/>
            <p:nvPr/>
          </p:nvSpPr>
          <p:spPr>
            <a:xfrm>
              <a:off x="287678" y="581829"/>
              <a:ext cx="137703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RINCON DE </a:t>
              </a:r>
            </a:p>
            <a:p>
              <a:pPr algn="ctr"/>
              <a:r>
                <a:rPr lang="es-ES" sz="16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LA ORQUIDEA</a:t>
              </a:r>
              <a:endParaRPr lang="es-ES" sz="16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47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9" y="6223363"/>
            <a:ext cx="2959554" cy="616998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358960" y="-20286"/>
            <a:ext cx="9157600" cy="6146538"/>
            <a:chOff x="2098623" y="515480"/>
            <a:chExt cx="9157600" cy="5979302"/>
          </a:xfrm>
        </p:grpSpPr>
        <p:sp>
          <p:nvSpPr>
            <p:cNvPr id="21" name="20 Rectángulo"/>
            <p:cNvSpPr/>
            <p:nvPr/>
          </p:nvSpPr>
          <p:spPr>
            <a:xfrm>
              <a:off x="2836333" y="515480"/>
              <a:ext cx="8313459" cy="61960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000" b="1" kern="1200" spc="50" dirty="0" smtClean="0">
                  <a:ln w="0">
                    <a:solidFill>
                      <a:schemeClr val="tx1"/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OBJETIVOS DE LA RENDICIÓN DE CUENTAS</a:t>
              </a:r>
              <a:endParaRPr lang="es-ES" sz="3000" b="1" kern="1200" spc="5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grpSp>
          <p:nvGrpSpPr>
            <p:cNvPr id="8" name="7 Grupo"/>
            <p:cNvGrpSpPr/>
            <p:nvPr/>
          </p:nvGrpSpPr>
          <p:grpSpPr>
            <a:xfrm>
              <a:off x="2934213" y="1346344"/>
              <a:ext cx="8307019" cy="1303020"/>
              <a:chOff x="3016625" y="327024"/>
              <a:chExt cx="8082468" cy="1303020"/>
            </a:xfrm>
          </p:grpSpPr>
          <p:sp>
            <p:nvSpPr>
              <p:cNvPr id="18" name="17 Rectángulo"/>
              <p:cNvSpPr/>
              <p:nvPr/>
            </p:nvSpPr>
            <p:spPr>
              <a:xfrm>
                <a:off x="3016625" y="327024"/>
                <a:ext cx="8082468" cy="1303020"/>
              </a:xfrm>
              <a:prstGeom prst="rect">
                <a:avLst/>
              </a:prstGeom>
              <a:solidFill>
                <a:srgbClr val="22FE47"/>
              </a:solidFill>
              <a:ln>
                <a:solidFill>
                  <a:srgbClr val="FF1D1D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9" name="18 Rectángulo"/>
              <p:cNvSpPr/>
              <p:nvPr/>
            </p:nvSpPr>
            <p:spPr>
              <a:xfrm>
                <a:off x="3016625" y="327024"/>
                <a:ext cx="8082468" cy="1303020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Garantizar a los mandantes el acceso a la información, de manera periódica y permanente, sobre la gestión pública. Los   mandantes  -electores, ciudadanas  y  ciudadanos- deben conocer de  primera fuente y de  manera veraz,  sin restricciones, toda la  información de  la  gestión pública.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8 Grupo"/>
            <p:cNvGrpSpPr/>
            <p:nvPr/>
          </p:nvGrpSpPr>
          <p:grpSpPr>
            <a:xfrm>
              <a:off x="2932171" y="2709629"/>
              <a:ext cx="8316550" cy="1303020"/>
              <a:chOff x="2969612" y="2020090"/>
              <a:chExt cx="8316550" cy="1303020"/>
            </a:xfrm>
            <a:solidFill>
              <a:srgbClr val="CCFF99"/>
            </a:solidFill>
          </p:grpSpPr>
          <p:sp>
            <p:nvSpPr>
              <p:cNvPr id="16" name="15 Rectángulo"/>
              <p:cNvSpPr/>
              <p:nvPr/>
            </p:nvSpPr>
            <p:spPr>
              <a:xfrm>
                <a:off x="2969612" y="2020090"/>
                <a:ext cx="8316550" cy="1303020"/>
              </a:xfrm>
              <a:prstGeom prst="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7" name="16 Rectángulo"/>
              <p:cNvSpPr/>
              <p:nvPr/>
            </p:nvSpPr>
            <p:spPr>
              <a:xfrm>
                <a:off x="2969612" y="2020090"/>
                <a:ext cx="8316550" cy="1303020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Facilitar     el    ejercicio    del     derecho   a     ejecutar    el control social de las  acciones u omisiones de los gobernantes, funcionarias y  funcionarios o  de  quienes manejen  fondos  públicos. Es  decir,  que   la  ciudadanía organice su  participación en  el control social de  las instituciones,   mediante   veedurías,  observatorios,  etc.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9 Grupo"/>
            <p:cNvGrpSpPr/>
            <p:nvPr/>
          </p:nvGrpSpPr>
          <p:grpSpPr>
            <a:xfrm>
              <a:off x="2949204" y="4064253"/>
              <a:ext cx="8307019" cy="1317626"/>
              <a:chOff x="3016625" y="3584574"/>
              <a:chExt cx="8307019" cy="1317626"/>
            </a:xfrm>
            <a:solidFill>
              <a:srgbClr val="FF9999"/>
            </a:solidFill>
          </p:grpSpPr>
          <p:sp>
            <p:nvSpPr>
              <p:cNvPr id="14" name="13 Rectángulo"/>
              <p:cNvSpPr/>
              <p:nvPr/>
            </p:nvSpPr>
            <p:spPr>
              <a:xfrm>
                <a:off x="3016625" y="3584574"/>
                <a:ext cx="8307019" cy="1317626"/>
              </a:xfrm>
              <a:prstGeom prst="rect">
                <a:avLst/>
              </a:prstGeom>
              <a:grpFill/>
              <a:ln>
                <a:solidFill>
                  <a:srgbClr val="FF1D1D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5" name="14 Rectángulo"/>
              <p:cNvSpPr/>
              <p:nvPr/>
            </p:nvSpPr>
            <p:spPr>
              <a:xfrm>
                <a:off x="3016625" y="3584574"/>
                <a:ext cx="8307019" cy="1317626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Vigilar el cumplimiento de las políticas públicas; es decir, el derecho de las ciudadanas y los ciudadanos a velar por la correcta ejecución de  las  políticas públicas y exigir  la consecución de  resultados que  garanticen el ejercicio de derechos.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10 Grupo"/>
            <p:cNvGrpSpPr/>
            <p:nvPr/>
          </p:nvGrpSpPr>
          <p:grpSpPr>
            <a:xfrm>
              <a:off x="2934214" y="5467794"/>
              <a:ext cx="8307018" cy="1026988"/>
              <a:chOff x="3016625" y="5227955"/>
              <a:chExt cx="8234833" cy="1026988"/>
            </a:xfrm>
            <a:solidFill>
              <a:srgbClr val="CCECFF"/>
            </a:solidFill>
          </p:grpSpPr>
          <p:sp>
            <p:nvSpPr>
              <p:cNvPr id="12" name="11 Rectángulo"/>
              <p:cNvSpPr/>
              <p:nvPr/>
            </p:nvSpPr>
            <p:spPr>
              <a:xfrm>
                <a:off x="3016625" y="5227955"/>
                <a:ext cx="8234833" cy="1026528"/>
              </a:xfrm>
              <a:prstGeom prst="rect">
                <a:avLst/>
              </a:prstGeom>
              <a:grpFill/>
              <a:ln>
                <a:solidFill>
                  <a:srgbClr val="FF1D1D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3" name="12 Rectángulo"/>
              <p:cNvSpPr/>
              <p:nvPr/>
            </p:nvSpPr>
            <p:spPr>
              <a:xfrm>
                <a:off x="3016625" y="5227955"/>
                <a:ext cx="8234833" cy="102698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  Prevenir y evitar  la corrupción y el mal  gobierno a través de  la  observancia,  participación y  vigilancia ciudadana de   la  gestión  institucional, identificando los  casos  de corrupción,  denunciándolos   y  aportando así  a la lucha contra la corrupción.</a:t>
                </a:r>
                <a:endParaRPr lang="es-ES" sz="1300" b="1" kern="1200" dirty="0" smtClean="0">
                  <a:solidFill>
                    <a:schemeClr val="tx1"/>
                  </a:solidFill>
                </a:endParaRPr>
              </a:p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" name="Conector recto de flecha 2"/>
            <p:cNvCxnSpPr/>
            <p:nvPr/>
          </p:nvCxnSpPr>
          <p:spPr>
            <a:xfrm flipH="1">
              <a:off x="2098623" y="884420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/>
            <p:cNvCxnSpPr/>
            <p:nvPr/>
          </p:nvCxnSpPr>
          <p:spPr>
            <a:xfrm>
              <a:off x="2098623" y="199035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/>
            <p:cNvCxnSpPr/>
            <p:nvPr/>
          </p:nvCxnSpPr>
          <p:spPr>
            <a:xfrm>
              <a:off x="2098623" y="334614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/>
            <p:nvPr/>
          </p:nvCxnSpPr>
          <p:spPr>
            <a:xfrm>
              <a:off x="2098623" y="471692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/>
            <p:cNvCxnSpPr/>
            <p:nvPr/>
          </p:nvCxnSpPr>
          <p:spPr>
            <a:xfrm>
              <a:off x="2098623" y="6053526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de flecha 33"/>
            <p:cNvCxnSpPr/>
            <p:nvPr/>
          </p:nvCxnSpPr>
          <p:spPr>
            <a:xfrm>
              <a:off x="2098623" y="899410"/>
              <a:ext cx="0" cy="515411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358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Santurce, Vizcaya: Miércoles 17 Marzo, actividades por el “Día del padre  igualitario” | Heterodoxia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C" altLang="es-EC" sz="1800">
              <a:latin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03200" y="2397125"/>
            <a:ext cx="2363788" cy="101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000" b="1" dirty="0"/>
              <a:t>PROCEDIMIENTO PARA RENDIR CUENTAS…</a:t>
            </a:r>
          </a:p>
        </p:txBody>
      </p:sp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290513" y="3556000"/>
            <a:ext cx="2684462" cy="160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s-EC" altLang="es-EC" sz="1400" dirty="0"/>
              <a:t>Este procedimiento deben aplicar tanto los Gobiernos Autónomos Descentralizados como sus entidades vinculadas y todas las creadas por acto normativo para el cumplimiento de sus funciones.</a:t>
            </a: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912549172"/>
              </p:ext>
            </p:extLst>
          </p:nvPr>
        </p:nvGraphicFramePr>
        <p:xfrm>
          <a:off x="2769754" y="606741"/>
          <a:ext cx="8854726" cy="5986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45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1481" y="1371448"/>
            <a:ext cx="92354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s-EC" sz="2800" dirty="0" smtClean="0">
                <a:ln w="0">
                  <a:solidFill>
                    <a:srgbClr val="0033CC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</a:t>
            </a:r>
            <a:r>
              <a:rPr lang="es-EC" sz="2800" dirty="0">
                <a:ln w="0">
                  <a:solidFill>
                    <a:srgbClr val="0033CC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mecanismos utilizados para la transparencia y acceso a la información son los siguientes</a:t>
            </a:r>
            <a:r>
              <a:rPr lang="es-EC" sz="2800" dirty="0" smtClean="0">
                <a:ln w="0">
                  <a:solidFill>
                    <a:srgbClr val="0033CC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endParaRPr lang="es-EC" sz="28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Publicación en la pág. Web de los contenidos establecidos en el Art. 7 de la </a:t>
            </a:r>
            <a:r>
              <a:rPr lang="es-EC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LOTAIP</a:t>
            </a:r>
          </a:p>
          <a:p>
            <a:pPr lvl="0"/>
            <a:endParaRPr lang="es-EC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Publicación en la pág. Web del Informe de Rendición de Cuentas y sus medios de verificación establecido en el literal m, del Art. 7 de la </a:t>
            </a:r>
            <a:r>
              <a:rPr lang="es-EC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LOTAIP</a:t>
            </a:r>
            <a:endParaRPr lang="es-EC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5"/>
          <p:cNvSpPr/>
          <p:nvPr/>
        </p:nvSpPr>
        <p:spPr>
          <a:xfrm>
            <a:off x="950382" y="139170"/>
            <a:ext cx="6918710" cy="14773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45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TRANSPARENCIA Y ACCESO A LA INFORMACIÓN</a:t>
            </a:r>
            <a:endParaRPr lang="es-ES" sz="45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" y="5732640"/>
            <a:ext cx="2959554" cy="99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8" y="6097509"/>
            <a:ext cx="2959554" cy="67481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40327" y="423800"/>
            <a:ext cx="5999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EJECUCION PRESUPUESTARIA 2021</a:t>
            </a:r>
            <a:endParaRPr lang="es-EC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78869" y="1981604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/>
              <a:t>INGRESOS</a:t>
            </a:r>
            <a:endParaRPr lang="es-EC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78869" y="2939749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/>
              <a:t>GASTOS CORRIENTE</a:t>
            </a:r>
            <a:endParaRPr lang="es-EC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78869" y="3864815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/>
              <a:t>GASTO INVERSION</a:t>
            </a:r>
            <a:endParaRPr lang="es-EC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678869" y="4789881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/>
              <a:t>TOTAL GASTO</a:t>
            </a:r>
            <a:endParaRPr lang="es-EC" sz="2400" dirty="0"/>
          </a:p>
        </p:txBody>
      </p:sp>
      <p:sp>
        <p:nvSpPr>
          <p:cNvPr id="9" name="Flecha derecha 8"/>
          <p:cNvSpPr/>
          <p:nvPr/>
        </p:nvSpPr>
        <p:spPr>
          <a:xfrm>
            <a:off x="4364181" y="1750266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 319.398,70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4364181" y="2708411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 59.433,36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4364181" y="3666556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 104.995,43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4364181" y="4558543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 164.428,79</a:t>
            </a:r>
            <a:endParaRPr lang="es-EC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641287" y="0"/>
            <a:ext cx="11335871" cy="12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75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2021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55964" y="471055"/>
            <a:ext cx="9088581" cy="50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1315057" y="993182"/>
            <a:ext cx="93795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Conociendo y trabajando en el territorio y con su gente.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1052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,67)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Adquisición, operación y mantenimiento de equipo caminero (138694,32)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niños, niñas, adolescentes expresando nuestros derechos a través de las artes.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5618,12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a la población adulta mayor, y personas con capacidades diferentes. 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19797,68)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Cuidando nuestro patrimonio cultural y tradiciones propio de la Parroquia Principal.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3741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,99)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Mantenimiento de senderos ecológicos y construcción de refugios para la reactivación del turismo comunitario.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6155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,00)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Mejoramiento integral de la infraestructura de la Parroquia Principal.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27832.87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Mejoramiento de la infraestructura vial.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10145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,52)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Mejoramiento de la producción agropecuaria en la Parroquia Principal.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9890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,74)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Implementación de infraestructura física y normativa Parroquial (actualización de estudios).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9685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,13)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Alcantarillado en Principal y Celel.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4201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,78)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Agua potable en Principal y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Celel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 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,00)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Construcción de aceras y bordillos en Principal y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Celel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5461.48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Equipamiento GAD Parroquial de Principal. ($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,00)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Centro de desarrollo comunitario de la Parroquia Principal (sombreros). ($28505,43)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0109" y="0"/>
            <a:ext cx="11554691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CONSULTA CIUDADANA</a:t>
            </a:r>
          </a:p>
          <a:p>
            <a:pPr algn="just"/>
            <a:endParaRPr lang="es-ES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/>
              <a:t>¿En que fue ejecutado el gasto correspondiente al proyecto “Alcantarillado en Principal y </a:t>
            </a:r>
            <a:r>
              <a:rPr lang="es-EC" b="1" dirty="0" err="1" smtClean="0"/>
              <a:t>Celel</a:t>
            </a:r>
            <a:r>
              <a:rPr lang="es-EC" b="1" dirty="0" smtClean="0"/>
              <a:t>”</a:t>
            </a:r>
            <a:r>
              <a:rPr lang="es-ES" b="1" dirty="0" smtClean="0"/>
              <a:t>?</a:t>
            </a:r>
          </a:p>
          <a:p>
            <a:pPr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proyecto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“Alcantarillado en Principal y </a:t>
            </a:r>
            <a:r>
              <a:rPr lang="es-EC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Celel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”, consta dentro del presupuesto del año fiscal 2021 por un monto codificado final de 4201,78, con un valor devengado de 0,00. Dicho valor se mantuvo hasta el 31/12/2021.</a:t>
            </a:r>
          </a:p>
          <a:p>
            <a:pPr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/>
              <a:t>¿Detalle del gasto del proyecto “Mantenimiento de senderos ecológicos y construcción de refugios para reactivación del turismo comunitario”</a:t>
            </a:r>
            <a:r>
              <a:rPr lang="es-ES" b="1" dirty="0" smtClean="0"/>
              <a:t>?</a:t>
            </a:r>
            <a:endParaRPr lang="es-ES" b="1" dirty="0" smtClean="0"/>
          </a:p>
          <a:p>
            <a:pPr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proyecto de “Mantenimiento de senderos ecológicos y construcción de refugios para la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reactivación del turismo comunitario”,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consta dentro del presupuesto del año fiscal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por un monto codificado final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6155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.00,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 un devengado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$6023,35. Gastos realizados de acuerdo al siguiente detalle:</a:t>
            </a: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Edición, impresión, reproducción, y publicación.  ($448,40)</a:t>
            </a: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-Gastos en mantenimiento de áreas verdes. (205,00)</a:t>
            </a: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-Materiales de construcción, eléctricos y plomería). (5369,95) </a:t>
            </a:r>
          </a:p>
          <a:p>
            <a:pPr algn="just"/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/>
              <a:t>¿Detalle del gasto del proyecto “Atención a la población adulta mayor, y personas con capacidades diferentes”</a:t>
            </a:r>
            <a:r>
              <a:rPr lang="es-ES" b="1" dirty="0" smtClean="0"/>
              <a:t>?</a:t>
            </a:r>
            <a:endParaRPr lang="es-ES" b="1" dirty="0" smtClean="0"/>
          </a:p>
          <a:p>
            <a:pPr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proyecto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“Atención a la población adulta mayor, y personas con capacidades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diferentes”, consta dentro del presupuesto del año fiscal 2021 por un monto codificado final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$19982.99,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 un devengado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$18982,99.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Gastos realizados de acuerdo al siguiente detalle:</a:t>
            </a:r>
          </a:p>
          <a:p>
            <a:pPr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-Remuneraciones unificadas. ($9722,30) 		-Alimentos y bebidas. ($5181,90)</a:t>
            </a: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-Decimo tercer sueldo. ($816,96)			-Medicinas y productos farmacéuticos. ($41,34)</a:t>
            </a: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-Decimo cuarto sueldo. (399,96)			-Materiales didácticos. ($102,53)</a:t>
            </a: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-Aporte patronal. ($1084,09)</a:t>
            </a: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-Fondos de reserva. ($809,91)</a:t>
            </a: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-Transporte. ($574,00)</a:t>
            </a: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-Capacitación para la ciudadanía en general. ($250,00)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916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3272" y="602964"/>
            <a:ext cx="94857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¿En que </a:t>
            </a:r>
            <a:r>
              <a:rPr lang="es-EC" b="1" dirty="0" smtClean="0"/>
              <a:t>fue invertido el monto correspondiente al proyecto “Agua potable en </a:t>
            </a:r>
            <a:r>
              <a:rPr lang="es-EC" b="1" dirty="0" err="1" smtClean="0"/>
              <a:t>Celel</a:t>
            </a:r>
            <a:r>
              <a:rPr lang="es-EC" b="1" dirty="0" smtClean="0"/>
              <a:t> y Principal”</a:t>
            </a:r>
            <a:r>
              <a:rPr lang="es-ES" b="1" dirty="0"/>
              <a:t>?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proyecto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Agua potable 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Celel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Principal”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consta dentro del presupuesto del año fiscal 2021 por un monto codificado final de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$5000,00,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con un valor devengado de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$3812,72.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Gastos realizados de acuerdo al siguiente detalle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-Materiales de construcción, eléctricos y plomería. ($3812,72)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8" y="6097509"/>
            <a:ext cx="2959554" cy="6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7430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10334</TotalTime>
  <Words>1479</Words>
  <Application>Microsoft Office PowerPoint</Application>
  <PresentationFormat>Panorámica</PresentationFormat>
  <Paragraphs>186</Paragraphs>
  <Slides>24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4" baseType="lpstr">
      <vt:lpstr>Aharoni</vt:lpstr>
      <vt:lpstr>Algerian</vt:lpstr>
      <vt:lpstr>Arial</vt:lpstr>
      <vt:lpstr>Calibri</vt:lpstr>
      <vt:lpstr>Cooper Black</vt:lpstr>
      <vt:lpstr>Times New Roman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GAD PRINCIPAL</dc:creator>
  <cp:lastModifiedBy>GADPrincipal</cp:lastModifiedBy>
  <cp:revision>661</cp:revision>
  <dcterms:created xsi:type="dcterms:W3CDTF">2016-02-18T16:14:17Z</dcterms:created>
  <dcterms:modified xsi:type="dcterms:W3CDTF">2022-04-28T20:01:22Z</dcterms:modified>
</cp:coreProperties>
</file>