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notesMasterIdLst>
    <p:notesMasterId r:id="rId30"/>
  </p:notesMasterIdLst>
  <p:sldIdLst>
    <p:sldId id="296" r:id="rId2"/>
    <p:sldId id="297" r:id="rId3"/>
    <p:sldId id="298" r:id="rId4"/>
    <p:sldId id="300" r:id="rId5"/>
    <p:sldId id="293" r:id="rId6"/>
    <p:sldId id="359" r:id="rId7"/>
    <p:sldId id="317" r:id="rId8"/>
    <p:sldId id="373" r:id="rId9"/>
    <p:sldId id="384" r:id="rId10"/>
    <p:sldId id="388" r:id="rId11"/>
    <p:sldId id="379" r:id="rId12"/>
    <p:sldId id="385" r:id="rId13"/>
    <p:sldId id="357" r:id="rId14"/>
    <p:sldId id="366" r:id="rId15"/>
    <p:sldId id="285" r:id="rId16"/>
    <p:sldId id="380" r:id="rId17"/>
    <p:sldId id="361" r:id="rId18"/>
    <p:sldId id="377" r:id="rId19"/>
    <p:sldId id="381" r:id="rId20"/>
    <p:sldId id="331" r:id="rId21"/>
    <p:sldId id="360" r:id="rId22"/>
    <p:sldId id="321" r:id="rId23"/>
    <p:sldId id="382" r:id="rId24"/>
    <p:sldId id="383" r:id="rId25"/>
    <p:sldId id="324" r:id="rId26"/>
    <p:sldId id="386" r:id="rId27"/>
    <p:sldId id="387" r:id="rId28"/>
    <p:sldId id="282" r:id="rId29"/>
  </p:sldIdLst>
  <p:sldSz cx="12192000" cy="6858000"/>
  <p:notesSz cx="6888163" cy="100187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BB8C15-C7E0-4470-A43F-26905959E455}">
          <p14:sldIdLst>
            <p14:sldId id="296"/>
            <p14:sldId id="297"/>
            <p14:sldId id="298"/>
            <p14:sldId id="300"/>
            <p14:sldId id="293"/>
            <p14:sldId id="359"/>
            <p14:sldId id="317"/>
            <p14:sldId id="373"/>
            <p14:sldId id="384"/>
            <p14:sldId id="388"/>
            <p14:sldId id="379"/>
            <p14:sldId id="385"/>
            <p14:sldId id="357"/>
            <p14:sldId id="366"/>
            <p14:sldId id="285"/>
            <p14:sldId id="380"/>
            <p14:sldId id="361"/>
            <p14:sldId id="377"/>
            <p14:sldId id="381"/>
            <p14:sldId id="331"/>
            <p14:sldId id="360"/>
            <p14:sldId id="321"/>
            <p14:sldId id="382"/>
            <p14:sldId id="383"/>
            <p14:sldId id="324"/>
            <p14:sldId id="386"/>
            <p14:sldId id="387"/>
          </p14:sldIdLst>
        </p14:section>
        <p14:section name="Sección sin título" id="{015013D8-15DC-4B96-AC45-D0C882E9206C}">
          <p14:sldIdLst>
            <p14:sldId id="282"/>
          </p14:sldIdLst>
        </p14:section>
        <p14:section name="Sección sin título" id="{2B81056E-E107-4117-9FB3-52AB81B1FC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CCECFF"/>
    <a:srgbClr val="33CCFF"/>
    <a:srgbClr val="CC0000"/>
    <a:srgbClr val="3399FF"/>
    <a:srgbClr val="66FF66"/>
    <a:srgbClr val="0033CC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364" autoAdjust="0"/>
  </p:normalViewPr>
  <p:slideViewPr>
    <p:cSldViewPr snapToGrid="0">
      <p:cViewPr varScale="1">
        <p:scale>
          <a:sx n="62" d="100"/>
          <a:sy n="62" d="100"/>
        </p:scale>
        <p:origin x="76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205EA-34B8-4886-9C43-F495E5F0F3EA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08FB4BF-3CBE-4A90-90D2-7A2D38B3415B}">
      <dgm:prSet phldrT="[Texto]" custT="1"/>
      <dgm:spPr/>
      <dgm:t>
        <a:bodyPr/>
        <a:lstStyle/>
        <a:p>
          <a:r>
            <a:rPr lang="es-MX" sz="3800" dirty="0">
              <a:solidFill>
                <a:schemeClr val="bg1"/>
              </a:solidFill>
            </a:rPr>
            <a:t>Fase 1</a:t>
          </a:r>
          <a:endParaRPr lang="es-EC" sz="3800" dirty="0">
            <a:solidFill>
              <a:schemeClr val="bg1"/>
            </a:solidFill>
          </a:endParaRPr>
        </a:p>
      </dgm:t>
    </dgm:pt>
    <dgm:pt modelId="{0577EC24-C748-497B-A376-816E3980B1F5}" type="parTrans" cxnId="{3707672E-FA1A-454B-8328-80C6A07BFF8C}">
      <dgm:prSet/>
      <dgm:spPr/>
      <dgm:t>
        <a:bodyPr/>
        <a:lstStyle/>
        <a:p>
          <a:endParaRPr lang="es-EC"/>
        </a:p>
      </dgm:t>
    </dgm:pt>
    <dgm:pt modelId="{6D7932AF-F74D-45D8-85F1-86B6F053939D}" type="sibTrans" cxnId="{3707672E-FA1A-454B-8328-80C6A07BFF8C}">
      <dgm:prSet/>
      <dgm:spPr/>
      <dgm:t>
        <a:bodyPr/>
        <a:lstStyle/>
        <a:p>
          <a:endParaRPr lang="es-EC"/>
        </a:p>
      </dgm:t>
    </dgm:pt>
    <dgm:pt modelId="{8E54D478-4E6E-4363-8C55-1B122152B20C}">
      <dgm:prSet phldrT="[Texto]" custT="1"/>
      <dgm:spPr/>
      <dgm:t>
        <a:bodyPr/>
        <a:lstStyle/>
        <a:p>
          <a:r>
            <a:rPr lang="es-ES_tradnl" sz="1500" b="1" dirty="0">
              <a:solidFill>
                <a:schemeClr val="tx1"/>
              </a:solidFill>
            </a:rPr>
            <a:t>1. Planificación y facilitación del proceso desde la Asamblea Local</a:t>
          </a:r>
          <a:endParaRPr lang="es-EC" sz="1500" b="1" dirty="0">
            <a:solidFill>
              <a:schemeClr val="tx1"/>
            </a:solidFill>
          </a:endParaRPr>
        </a:p>
      </dgm:t>
    </dgm:pt>
    <dgm:pt modelId="{0A1F0AC2-13E6-42F6-8096-034394BDDE11}" type="parTrans" cxnId="{FA2716D2-00D1-4415-8271-317AD6A967D1}">
      <dgm:prSet/>
      <dgm:spPr/>
      <dgm:t>
        <a:bodyPr/>
        <a:lstStyle/>
        <a:p>
          <a:endParaRPr lang="es-EC"/>
        </a:p>
      </dgm:t>
    </dgm:pt>
    <dgm:pt modelId="{EF2CAAD1-0F95-4B97-9919-097685A1CDD8}" type="sibTrans" cxnId="{FA2716D2-00D1-4415-8271-317AD6A967D1}">
      <dgm:prSet/>
      <dgm:spPr/>
      <dgm:t>
        <a:bodyPr/>
        <a:lstStyle/>
        <a:p>
          <a:endParaRPr lang="es-EC"/>
        </a:p>
      </dgm:t>
    </dgm:pt>
    <dgm:pt modelId="{A57F49A6-7A80-4468-84BE-68D86508626C}">
      <dgm:prSet phldrT="[Texto]" custT="1"/>
      <dgm:spPr/>
      <dgm:t>
        <a:bodyPr/>
        <a:lstStyle/>
        <a:p>
          <a:r>
            <a:rPr lang="es-MX" sz="3800" dirty="0"/>
            <a:t>Fase 2</a:t>
          </a:r>
          <a:endParaRPr lang="es-EC" sz="3800" dirty="0"/>
        </a:p>
      </dgm:t>
    </dgm:pt>
    <dgm:pt modelId="{9D2CA145-AE5C-43B0-9734-84BD84671645}" type="parTrans" cxnId="{42CF0530-4CEC-4F9D-888E-EE01EFB60210}">
      <dgm:prSet/>
      <dgm:spPr/>
      <dgm:t>
        <a:bodyPr/>
        <a:lstStyle/>
        <a:p>
          <a:endParaRPr lang="es-EC"/>
        </a:p>
      </dgm:t>
    </dgm:pt>
    <dgm:pt modelId="{1B4B3B8A-3081-42BF-9B91-DCF82E8A4F31}" type="sibTrans" cxnId="{42CF0530-4CEC-4F9D-888E-EE01EFB60210}">
      <dgm:prSet/>
      <dgm:spPr/>
      <dgm:t>
        <a:bodyPr/>
        <a:lstStyle/>
        <a:p>
          <a:endParaRPr lang="es-EC"/>
        </a:p>
      </dgm:t>
    </dgm:pt>
    <dgm:pt modelId="{2BD13F46-AA46-4CDA-BF6B-D018CA9E7856}">
      <dgm:prSet phldrT="[Texto]"/>
      <dgm:spPr/>
      <dgm:t>
        <a:bodyPr/>
        <a:lstStyle/>
        <a:p>
          <a:r>
            <a:rPr lang="es-ES_tradnl" b="1" dirty="0">
              <a:solidFill>
                <a:schemeClr val="tx1"/>
              </a:solidFill>
            </a:rPr>
            <a:t>2. Evaluación de la gestión y elaboración del Informe Institucional</a:t>
          </a:r>
          <a:endParaRPr lang="es-EC" dirty="0">
            <a:solidFill>
              <a:schemeClr val="tx1"/>
            </a:solidFill>
          </a:endParaRPr>
        </a:p>
      </dgm:t>
    </dgm:pt>
    <dgm:pt modelId="{BFEE4710-82D3-460F-A382-0E8D1038B49F}" type="parTrans" cxnId="{2DDF9740-192C-4F36-8707-A63F0DD243E0}">
      <dgm:prSet/>
      <dgm:spPr/>
      <dgm:t>
        <a:bodyPr/>
        <a:lstStyle/>
        <a:p>
          <a:endParaRPr lang="es-EC"/>
        </a:p>
      </dgm:t>
    </dgm:pt>
    <dgm:pt modelId="{BB85E600-F755-4BF2-BE47-F554BB49B721}" type="sibTrans" cxnId="{2DDF9740-192C-4F36-8707-A63F0DD243E0}">
      <dgm:prSet/>
      <dgm:spPr/>
      <dgm:t>
        <a:bodyPr/>
        <a:lstStyle/>
        <a:p>
          <a:endParaRPr lang="es-EC"/>
        </a:p>
      </dgm:t>
    </dgm:pt>
    <dgm:pt modelId="{FAE004BA-D219-4C6B-ADE5-8BE22FB26C95}">
      <dgm:prSet phldrT="[Texto]" custT="1"/>
      <dgm:spPr/>
      <dgm:t>
        <a:bodyPr/>
        <a:lstStyle/>
        <a:p>
          <a:r>
            <a:rPr lang="es-MX" sz="3800" i="0" dirty="0">
              <a:solidFill>
                <a:schemeClr val="bg1"/>
              </a:solidFill>
            </a:rPr>
            <a:t>Fase 3</a:t>
          </a:r>
          <a:endParaRPr lang="es-EC" sz="3800" i="0" dirty="0">
            <a:solidFill>
              <a:schemeClr val="bg1"/>
            </a:solidFill>
          </a:endParaRPr>
        </a:p>
      </dgm:t>
    </dgm:pt>
    <dgm:pt modelId="{45B8AED8-70CC-4A7F-901D-FD0125062B9F}" type="parTrans" cxnId="{F80691EB-BA53-4335-A92B-61864B0901C7}">
      <dgm:prSet/>
      <dgm:spPr/>
      <dgm:t>
        <a:bodyPr/>
        <a:lstStyle/>
        <a:p>
          <a:endParaRPr lang="es-EC"/>
        </a:p>
      </dgm:t>
    </dgm:pt>
    <dgm:pt modelId="{78C48794-1798-4081-A0BA-E328E0BFC99E}" type="sibTrans" cxnId="{F80691EB-BA53-4335-A92B-61864B0901C7}">
      <dgm:prSet/>
      <dgm:spPr/>
      <dgm:t>
        <a:bodyPr/>
        <a:lstStyle/>
        <a:p>
          <a:endParaRPr lang="es-EC"/>
        </a:p>
      </dgm:t>
    </dgm:pt>
    <dgm:pt modelId="{B4D24209-6C11-48A4-864A-0D596DCC73E9}">
      <dgm:prSet phldrT="[Texto]"/>
      <dgm:spPr/>
      <dgm:t>
        <a:bodyPr/>
        <a:lstStyle/>
        <a:p>
          <a:r>
            <a:rPr lang="es-ES_tradnl" b="1" dirty="0">
              <a:solidFill>
                <a:schemeClr val="tx1"/>
              </a:solidFill>
            </a:rPr>
            <a:t>3. Deliberación pública y evaluación ciudadana del Informe Institucional</a:t>
          </a:r>
          <a:endParaRPr lang="es-EC" dirty="0">
            <a:solidFill>
              <a:schemeClr val="tx1"/>
            </a:solidFill>
          </a:endParaRPr>
        </a:p>
      </dgm:t>
    </dgm:pt>
    <dgm:pt modelId="{641BF13D-654F-4B05-9D91-220A34CA78B4}" type="parTrans" cxnId="{2B3160A6-32A7-4E28-84BF-109FD8E59EC8}">
      <dgm:prSet/>
      <dgm:spPr/>
      <dgm:t>
        <a:bodyPr/>
        <a:lstStyle/>
        <a:p>
          <a:endParaRPr lang="es-EC"/>
        </a:p>
      </dgm:t>
    </dgm:pt>
    <dgm:pt modelId="{10F358BD-5E57-4961-ADC2-5AF90079D6B8}" type="sibTrans" cxnId="{2B3160A6-32A7-4E28-84BF-109FD8E59EC8}">
      <dgm:prSet/>
      <dgm:spPr/>
      <dgm:t>
        <a:bodyPr/>
        <a:lstStyle/>
        <a:p>
          <a:endParaRPr lang="es-EC"/>
        </a:p>
      </dgm:t>
    </dgm:pt>
    <dgm:pt modelId="{0578C40E-821F-4D41-86D5-1E37860F2EE7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sz="3800" dirty="0"/>
            <a:t>Fase 4</a:t>
          </a:r>
          <a:endParaRPr lang="es-EC" sz="3800" dirty="0"/>
        </a:p>
      </dgm:t>
    </dgm:pt>
    <dgm:pt modelId="{05A71F91-A838-44B9-AF01-D165878B6A9F}" type="parTrans" cxnId="{2265260D-EB2C-494F-8B36-BE2B604FAAD5}">
      <dgm:prSet/>
      <dgm:spPr/>
      <dgm:t>
        <a:bodyPr/>
        <a:lstStyle/>
        <a:p>
          <a:endParaRPr lang="es-EC"/>
        </a:p>
      </dgm:t>
    </dgm:pt>
    <dgm:pt modelId="{3A4B888E-9183-4676-9B24-2BDE7A99AC78}" type="sibTrans" cxnId="{2265260D-EB2C-494F-8B36-BE2B604FAAD5}">
      <dgm:prSet/>
      <dgm:spPr/>
      <dgm:t>
        <a:bodyPr/>
        <a:lstStyle/>
        <a:p>
          <a:endParaRPr lang="es-EC"/>
        </a:p>
      </dgm:t>
    </dgm:pt>
    <dgm:pt modelId="{BF388845-1D46-469D-B0E7-8BD56549D5E4}">
      <dgm:prSet phldrT="[Texto]" custT="1"/>
      <dgm:spPr/>
      <dgm:t>
        <a:bodyPr/>
        <a:lstStyle/>
        <a:p>
          <a:r>
            <a:rPr lang="es-ES_tradnl" sz="1500" b="1" dirty="0">
              <a:solidFill>
                <a:schemeClr val="tx1"/>
              </a:solidFill>
            </a:rPr>
            <a:t>4. Incorporación de la Opinión Ciudadana, retroalimentación y seguimiento.</a:t>
          </a:r>
          <a:endParaRPr lang="es-EC" sz="1500" dirty="0">
            <a:solidFill>
              <a:schemeClr val="tx1"/>
            </a:solidFill>
          </a:endParaRPr>
        </a:p>
      </dgm:t>
    </dgm:pt>
    <dgm:pt modelId="{078AEE51-71FB-49D0-B54C-6FBF9AE94D67}" type="parTrans" cxnId="{64B6AA96-BE5D-4C18-843E-5A979DB2DBFA}">
      <dgm:prSet/>
      <dgm:spPr/>
      <dgm:t>
        <a:bodyPr/>
        <a:lstStyle/>
        <a:p>
          <a:endParaRPr lang="es-EC"/>
        </a:p>
      </dgm:t>
    </dgm:pt>
    <dgm:pt modelId="{ED9B621A-15EC-4444-AFE6-992ADF31CCB0}" type="sibTrans" cxnId="{64B6AA96-BE5D-4C18-843E-5A979DB2DBFA}">
      <dgm:prSet/>
      <dgm:spPr/>
      <dgm:t>
        <a:bodyPr/>
        <a:lstStyle/>
        <a:p>
          <a:endParaRPr lang="es-EC"/>
        </a:p>
      </dgm:t>
    </dgm:pt>
    <dgm:pt modelId="{294EE6C3-83F3-46D0-904D-24F42C77EAFE}" type="pres">
      <dgm:prSet presAssocID="{D47205EA-34B8-4886-9C43-F495E5F0F3E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3A13C297-07AF-4386-BCF5-7EDA7ABD45AA}" type="pres">
      <dgm:prSet presAssocID="{D47205EA-34B8-4886-9C43-F495E5F0F3EA}" presName="children" presStyleCnt="0"/>
      <dgm:spPr/>
    </dgm:pt>
    <dgm:pt modelId="{7BBAF96B-AF9A-4116-B180-BAF214D14B33}" type="pres">
      <dgm:prSet presAssocID="{D47205EA-34B8-4886-9C43-F495E5F0F3EA}" presName="child1group" presStyleCnt="0"/>
      <dgm:spPr/>
    </dgm:pt>
    <dgm:pt modelId="{6A39C68F-5C73-4876-8388-DB7E5A9858BE}" type="pres">
      <dgm:prSet presAssocID="{D47205EA-34B8-4886-9C43-F495E5F0F3EA}" presName="child1" presStyleLbl="bgAcc1" presStyleIdx="0" presStyleCnt="4"/>
      <dgm:spPr/>
    </dgm:pt>
    <dgm:pt modelId="{3C3A43E8-EF82-40DB-9BDF-1BCC7C51A5E2}" type="pres">
      <dgm:prSet presAssocID="{D47205EA-34B8-4886-9C43-F495E5F0F3EA}" presName="child1Text" presStyleLbl="bgAcc1" presStyleIdx="0" presStyleCnt="4">
        <dgm:presLayoutVars>
          <dgm:bulletEnabled val="1"/>
        </dgm:presLayoutVars>
      </dgm:prSet>
      <dgm:spPr/>
    </dgm:pt>
    <dgm:pt modelId="{CDEC20BC-0CBF-4DEC-9C40-9752D11352B2}" type="pres">
      <dgm:prSet presAssocID="{D47205EA-34B8-4886-9C43-F495E5F0F3EA}" presName="child2group" presStyleCnt="0"/>
      <dgm:spPr/>
    </dgm:pt>
    <dgm:pt modelId="{AC4788AC-011F-47D7-ABCC-9A0EA1995D78}" type="pres">
      <dgm:prSet presAssocID="{D47205EA-34B8-4886-9C43-F495E5F0F3EA}" presName="child2" presStyleLbl="bgAcc1" presStyleIdx="1" presStyleCnt="4"/>
      <dgm:spPr/>
    </dgm:pt>
    <dgm:pt modelId="{1043C6EB-7FDF-4780-9C63-DA0D07E1658D}" type="pres">
      <dgm:prSet presAssocID="{D47205EA-34B8-4886-9C43-F495E5F0F3EA}" presName="child2Text" presStyleLbl="bgAcc1" presStyleIdx="1" presStyleCnt="4">
        <dgm:presLayoutVars>
          <dgm:bulletEnabled val="1"/>
        </dgm:presLayoutVars>
      </dgm:prSet>
      <dgm:spPr/>
    </dgm:pt>
    <dgm:pt modelId="{F9681C75-EB0E-453E-BED0-75269B3C3E74}" type="pres">
      <dgm:prSet presAssocID="{D47205EA-34B8-4886-9C43-F495E5F0F3EA}" presName="child3group" presStyleCnt="0"/>
      <dgm:spPr/>
    </dgm:pt>
    <dgm:pt modelId="{10DB2F4B-C26B-4709-8534-4869BAC32FCA}" type="pres">
      <dgm:prSet presAssocID="{D47205EA-34B8-4886-9C43-F495E5F0F3EA}" presName="child3" presStyleLbl="bgAcc1" presStyleIdx="2" presStyleCnt="4"/>
      <dgm:spPr/>
    </dgm:pt>
    <dgm:pt modelId="{C8995A8B-DBBF-494C-BD4D-9092E6D30830}" type="pres">
      <dgm:prSet presAssocID="{D47205EA-34B8-4886-9C43-F495E5F0F3EA}" presName="child3Text" presStyleLbl="bgAcc1" presStyleIdx="2" presStyleCnt="4">
        <dgm:presLayoutVars>
          <dgm:bulletEnabled val="1"/>
        </dgm:presLayoutVars>
      </dgm:prSet>
      <dgm:spPr/>
    </dgm:pt>
    <dgm:pt modelId="{7B222B24-58C0-498B-B735-E58FD296F06F}" type="pres">
      <dgm:prSet presAssocID="{D47205EA-34B8-4886-9C43-F495E5F0F3EA}" presName="child4group" presStyleCnt="0"/>
      <dgm:spPr/>
    </dgm:pt>
    <dgm:pt modelId="{52210FA1-57F7-46B6-9A8C-E976D680261C}" type="pres">
      <dgm:prSet presAssocID="{D47205EA-34B8-4886-9C43-F495E5F0F3EA}" presName="child4" presStyleLbl="bgAcc1" presStyleIdx="3" presStyleCnt="4"/>
      <dgm:spPr/>
    </dgm:pt>
    <dgm:pt modelId="{E971BCFF-1144-4A16-9E86-CB84B84F8748}" type="pres">
      <dgm:prSet presAssocID="{D47205EA-34B8-4886-9C43-F495E5F0F3EA}" presName="child4Text" presStyleLbl="bgAcc1" presStyleIdx="3" presStyleCnt="4">
        <dgm:presLayoutVars>
          <dgm:bulletEnabled val="1"/>
        </dgm:presLayoutVars>
      </dgm:prSet>
      <dgm:spPr/>
    </dgm:pt>
    <dgm:pt modelId="{646A83BE-215D-418B-BF05-0FE76CA7CE9C}" type="pres">
      <dgm:prSet presAssocID="{D47205EA-34B8-4886-9C43-F495E5F0F3EA}" presName="childPlaceholder" presStyleCnt="0"/>
      <dgm:spPr/>
    </dgm:pt>
    <dgm:pt modelId="{49FA8FD1-17F0-4EC0-8FE3-431A34DA5211}" type="pres">
      <dgm:prSet presAssocID="{D47205EA-34B8-4886-9C43-F495E5F0F3EA}" presName="circle" presStyleCnt="0"/>
      <dgm:spPr/>
    </dgm:pt>
    <dgm:pt modelId="{4EE1DC62-F225-4722-B2C7-6CE0C9FF737A}" type="pres">
      <dgm:prSet presAssocID="{D47205EA-34B8-4886-9C43-F495E5F0F3E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98754AF-DB54-4C64-8378-8A759C29871C}" type="pres">
      <dgm:prSet presAssocID="{D47205EA-34B8-4886-9C43-F495E5F0F3E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0EDB7F2-8303-4EA5-B705-EDF3871EB1F6}" type="pres">
      <dgm:prSet presAssocID="{D47205EA-34B8-4886-9C43-F495E5F0F3E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12C17DB-97FC-4811-AB45-47BB270E62DB}" type="pres">
      <dgm:prSet presAssocID="{D47205EA-34B8-4886-9C43-F495E5F0F3E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5455259-0032-4B69-B839-1BEEC45226B3}" type="pres">
      <dgm:prSet presAssocID="{D47205EA-34B8-4886-9C43-F495E5F0F3EA}" presName="quadrantPlaceholder" presStyleCnt="0"/>
      <dgm:spPr/>
    </dgm:pt>
    <dgm:pt modelId="{827B4B2D-7320-4CEA-B981-07B1796E6E76}" type="pres">
      <dgm:prSet presAssocID="{D47205EA-34B8-4886-9C43-F495E5F0F3EA}" presName="center1" presStyleLbl="fgShp" presStyleIdx="0" presStyleCnt="2"/>
      <dgm:spPr/>
    </dgm:pt>
    <dgm:pt modelId="{7D3FAEE4-F5E4-4983-AB90-74C8F06AC7D3}" type="pres">
      <dgm:prSet presAssocID="{D47205EA-34B8-4886-9C43-F495E5F0F3EA}" presName="center2" presStyleLbl="fgShp" presStyleIdx="1" presStyleCnt="2"/>
      <dgm:spPr/>
    </dgm:pt>
  </dgm:ptLst>
  <dgm:cxnLst>
    <dgm:cxn modelId="{2265260D-EB2C-494F-8B36-BE2B604FAAD5}" srcId="{D47205EA-34B8-4886-9C43-F495E5F0F3EA}" destId="{0578C40E-821F-4D41-86D5-1E37860F2EE7}" srcOrd="3" destOrd="0" parTransId="{05A71F91-A838-44B9-AF01-D165878B6A9F}" sibTransId="{3A4B888E-9183-4676-9B24-2BDE7A99AC78}"/>
    <dgm:cxn modelId="{73B3FF14-30B8-4DC8-A51A-83A985196C51}" type="presOf" srcId="{8E54D478-4E6E-4363-8C55-1B122152B20C}" destId="{6A39C68F-5C73-4876-8388-DB7E5A9858BE}" srcOrd="0" destOrd="0" presId="urn:microsoft.com/office/officeart/2005/8/layout/cycle4"/>
    <dgm:cxn modelId="{247F4218-2F74-4B7B-B7E9-DA41C7A407FC}" type="presOf" srcId="{D08FB4BF-3CBE-4A90-90D2-7A2D38B3415B}" destId="{4EE1DC62-F225-4722-B2C7-6CE0C9FF737A}" srcOrd="0" destOrd="0" presId="urn:microsoft.com/office/officeart/2005/8/layout/cycle4"/>
    <dgm:cxn modelId="{7FCC5D1A-9B85-4D29-858F-C6E9C57CA961}" type="presOf" srcId="{2BD13F46-AA46-4CDA-BF6B-D018CA9E7856}" destId="{AC4788AC-011F-47D7-ABCC-9A0EA1995D78}" srcOrd="0" destOrd="0" presId="urn:microsoft.com/office/officeart/2005/8/layout/cycle4"/>
    <dgm:cxn modelId="{5379E020-AF63-4DAC-8643-BF8B71ACF94B}" type="presOf" srcId="{BF388845-1D46-469D-B0E7-8BD56549D5E4}" destId="{52210FA1-57F7-46B6-9A8C-E976D680261C}" srcOrd="0" destOrd="0" presId="urn:microsoft.com/office/officeart/2005/8/layout/cycle4"/>
    <dgm:cxn modelId="{3707672E-FA1A-454B-8328-80C6A07BFF8C}" srcId="{D47205EA-34B8-4886-9C43-F495E5F0F3EA}" destId="{D08FB4BF-3CBE-4A90-90D2-7A2D38B3415B}" srcOrd="0" destOrd="0" parTransId="{0577EC24-C748-497B-A376-816E3980B1F5}" sibTransId="{6D7932AF-F74D-45D8-85F1-86B6F053939D}"/>
    <dgm:cxn modelId="{42CF0530-4CEC-4F9D-888E-EE01EFB60210}" srcId="{D47205EA-34B8-4886-9C43-F495E5F0F3EA}" destId="{A57F49A6-7A80-4468-84BE-68D86508626C}" srcOrd="1" destOrd="0" parTransId="{9D2CA145-AE5C-43B0-9734-84BD84671645}" sibTransId="{1B4B3B8A-3081-42BF-9B91-DCF82E8A4F31}"/>
    <dgm:cxn modelId="{AA3DD639-89AD-4BE1-B420-74EF0B6E91A5}" type="presOf" srcId="{D47205EA-34B8-4886-9C43-F495E5F0F3EA}" destId="{294EE6C3-83F3-46D0-904D-24F42C77EAFE}" srcOrd="0" destOrd="0" presId="urn:microsoft.com/office/officeart/2005/8/layout/cycle4"/>
    <dgm:cxn modelId="{2DDF9740-192C-4F36-8707-A63F0DD243E0}" srcId="{A57F49A6-7A80-4468-84BE-68D86508626C}" destId="{2BD13F46-AA46-4CDA-BF6B-D018CA9E7856}" srcOrd="0" destOrd="0" parTransId="{BFEE4710-82D3-460F-A382-0E8D1038B49F}" sibTransId="{BB85E600-F755-4BF2-BE47-F554BB49B721}"/>
    <dgm:cxn modelId="{764B065D-17FC-4A64-876E-DB05AF923B27}" type="presOf" srcId="{B4D24209-6C11-48A4-864A-0D596DCC73E9}" destId="{10DB2F4B-C26B-4709-8534-4869BAC32FCA}" srcOrd="0" destOrd="0" presId="urn:microsoft.com/office/officeart/2005/8/layout/cycle4"/>
    <dgm:cxn modelId="{7A57A76A-DEBF-4DD4-8FF4-14E06EBE89A1}" type="presOf" srcId="{A57F49A6-7A80-4468-84BE-68D86508626C}" destId="{E98754AF-DB54-4C64-8378-8A759C29871C}" srcOrd="0" destOrd="0" presId="urn:microsoft.com/office/officeart/2005/8/layout/cycle4"/>
    <dgm:cxn modelId="{9541416B-3EDB-47BF-AA12-CB1047D58417}" type="presOf" srcId="{BF388845-1D46-469D-B0E7-8BD56549D5E4}" destId="{E971BCFF-1144-4A16-9E86-CB84B84F8748}" srcOrd="1" destOrd="0" presId="urn:microsoft.com/office/officeart/2005/8/layout/cycle4"/>
    <dgm:cxn modelId="{BAD3A573-1034-473B-838B-9267682F2CEE}" type="presOf" srcId="{0578C40E-821F-4D41-86D5-1E37860F2EE7}" destId="{D12C17DB-97FC-4811-AB45-47BB270E62DB}" srcOrd="0" destOrd="0" presId="urn:microsoft.com/office/officeart/2005/8/layout/cycle4"/>
    <dgm:cxn modelId="{CE44D182-47AE-42AF-9CBC-4211AE7E2E79}" type="presOf" srcId="{B4D24209-6C11-48A4-864A-0D596DCC73E9}" destId="{C8995A8B-DBBF-494C-BD4D-9092E6D30830}" srcOrd="1" destOrd="0" presId="urn:microsoft.com/office/officeart/2005/8/layout/cycle4"/>
    <dgm:cxn modelId="{64737A91-3E8C-438D-BA03-5C6A4EFE28C5}" type="presOf" srcId="{2BD13F46-AA46-4CDA-BF6B-D018CA9E7856}" destId="{1043C6EB-7FDF-4780-9C63-DA0D07E1658D}" srcOrd="1" destOrd="0" presId="urn:microsoft.com/office/officeart/2005/8/layout/cycle4"/>
    <dgm:cxn modelId="{64B6AA96-BE5D-4C18-843E-5A979DB2DBFA}" srcId="{0578C40E-821F-4D41-86D5-1E37860F2EE7}" destId="{BF388845-1D46-469D-B0E7-8BD56549D5E4}" srcOrd="0" destOrd="0" parTransId="{078AEE51-71FB-49D0-B54C-6FBF9AE94D67}" sibTransId="{ED9B621A-15EC-4444-AFE6-992ADF31CCB0}"/>
    <dgm:cxn modelId="{F282A59A-0E22-4ACB-85FA-B52EA55DF246}" type="presOf" srcId="{8E54D478-4E6E-4363-8C55-1B122152B20C}" destId="{3C3A43E8-EF82-40DB-9BDF-1BCC7C51A5E2}" srcOrd="1" destOrd="0" presId="urn:microsoft.com/office/officeart/2005/8/layout/cycle4"/>
    <dgm:cxn modelId="{2B3160A6-32A7-4E28-84BF-109FD8E59EC8}" srcId="{FAE004BA-D219-4C6B-ADE5-8BE22FB26C95}" destId="{B4D24209-6C11-48A4-864A-0D596DCC73E9}" srcOrd="0" destOrd="0" parTransId="{641BF13D-654F-4B05-9D91-220A34CA78B4}" sibTransId="{10F358BD-5E57-4961-ADC2-5AF90079D6B8}"/>
    <dgm:cxn modelId="{FA2716D2-00D1-4415-8271-317AD6A967D1}" srcId="{D08FB4BF-3CBE-4A90-90D2-7A2D38B3415B}" destId="{8E54D478-4E6E-4363-8C55-1B122152B20C}" srcOrd="0" destOrd="0" parTransId="{0A1F0AC2-13E6-42F6-8096-034394BDDE11}" sibTransId="{EF2CAAD1-0F95-4B97-9919-097685A1CDD8}"/>
    <dgm:cxn modelId="{F80691EB-BA53-4335-A92B-61864B0901C7}" srcId="{D47205EA-34B8-4886-9C43-F495E5F0F3EA}" destId="{FAE004BA-D219-4C6B-ADE5-8BE22FB26C95}" srcOrd="2" destOrd="0" parTransId="{45B8AED8-70CC-4A7F-901D-FD0125062B9F}" sibTransId="{78C48794-1798-4081-A0BA-E328E0BFC99E}"/>
    <dgm:cxn modelId="{297C46FF-9C15-46CE-870E-09B358FD237B}" type="presOf" srcId="{FAE004BA-D219-4C6B-ADE5-8BE22FB26C95}" destId="{70EDB7F2-8303-4EA5-B705-EDF3871EB1F6}" srcOrd="0" destOrd="0" presId="urn:microsoft.com/office/officeart/2005/8/layout/cycle4"/>
    <dgm:cxn modelId="{883C107D-E4CB-4CFA-A845-ACBF3377C77E}" type="presParOf" srcId="{294EE6C3-83F3-46D0-904D-24F42C77EAFE}" destId="{3A13C297-07AF-4386-BCF5-7EDA7ABD45AA}" srcOrd="0" destOrd="0" presId="urn:microsoft.com/office/officeart/2005/8/layout/cycle4"/>
    <dgm:cxn modelId="{F9685126-B4BA-4696-9948-073CA80A3894}" type="presParOf" srcId="{3A13C297-07AF-4386-BCF5-7EDA7ABD45AA}" destId="{7BBAF96B-AF9A-4116-B180-BAF214D14B33}" srcOrd="0" destOrd="0" presId="urn:microsoft.com/office/officeart/2005/8/layout/cycle4"/>
    <dgm:cxn modelId="{741A29FA-BD1A-41DB-9178-EE5773A10F80}" type="presParOf" srcId="{7BBAF96B-AF9A-4116-B180-BAF214D14B33}" destId="{6A39C68F-5C73-4876-8388-DB7E5A9858BE}" srcOrd="0" destOrd="0" presId="urn:microsoft.com/office/officeart/2005/8/layout/cycle4"/>
    <dgm:cxn modelId="{148137C0-A4A4-444A-A7C8-81B0E1C78117}" type="presParOf" srcId="{7BBAF96B-AF9A-4116-B180-BAF214D14B33}" destId="{3C3A43E8-EF82-40DB-9BDF-1BCC7C51A5E2}" srcOrd="1" destOrd="0" presId="urn:microsoft.com/office/officeart/2005/8/layout/cycle4"/>
    <dgm:cxn modelId="{34C2C0A5-6F1F-480B-8112-25A190A73728}" type="presParOf" srcId="{3A13C297-07AF-4386-BCF5-7EDA7ABD45AA}" destId="{CDEC20BC-0CBF-4DEC-9C40-9752D11352B2}" srcOrd="1" destOrd="0" presId="urn:microsoft.com/office/officeart/2005/8/layout/cycle4"/>
    <dgm:cxn modelId="{BC5F3EFC-A6F1-42AA-AF23-1A859755D2CD}" type="presParOf" srcId="{CDEC20BC-0CBF-4DEC-9C40-9752D11352B2}" destId="{AC4788AC-011F-47D7-ABCC-9A0EA1995D78}" srcOrd="0" destOrd="0" presId="urn:microsoft.com/office/officeart/2005/8/layout/cycle4"/>
    <dgm:cxn modelId="{1A7F488C-E285-40F7-A261-2B675FDEDC5E}" type="presParOf" srcId="{CDEC20BC-0CBF-4DEC-9C40-9752D11352B2}" destId="{1043C6EB-7FDF-4780-9C63-DA0D07E1658D}" srcOrd="1" destOrd="0" presId="urn:microsoft.com/office/officeart/2005/8/layout/cycle4"/>
    <dgm:cxn modelId="{4D0CDEB7-EBBA-46F6-B8D4-F985B4233CDB}" type="presParOf" srcId="{3A13C297-07AF-4386-BCF5-7EDA7ABD45AA}" destId="{F9681C75-EB0E-453E-BED0-75269B3C3E74}" srcOrd="2" destOrd="0" presId="urn:microsoft.com/office/officeart/2005/8/layout/cycle4"/>
    <dgm:cxn modelId="{27A225EE-8564-44B7-9F20-9A10E45E4B1E}" type="presParOf" srcId="{F9681C75-EB0E-453E-BED0-75269B3C3E74}" destId="{10DB2F4B-C26B-4709-8534-4869BAC32FCA}" srcOrd="0" destOrd="0" presId="urn:microsoft.com/office/officeart/2005/8/layout/cycle4"/>
    <dgm:cxn modelId="{D90FCD48-D326-4C2B-9E24-DA84C8E7D084}" type="presParOf" srcId="{F9681C75-EB0E-453E-BED0-75269B3C3E74}" destId="{C8995A8B-DBBF-494C-BD4D-9092E6D30830}" srcOrd="1" destOrd="0" presId="urn:microsoft.com/office/officeart/2005/8/layout/cycle4"/>
    <dgm:cxn modelId="{051F3985-4A13-4E04-863C-A3FA0E7679F2}" type="presParOf" srcId="{3A13C297-07AF-4386-BCF5-7EDA7ABD45AA}" destId="{7B222B24-58C0-498B-B735-E58FD296F06F}" srcOrd="3" destOrd="0" presId="urn:microsoft.com/office/officeart/2005/8/layout/cycle4"/>
    <dgm:cxn modelId="{6C7F6D7F-6555-481B-A237-CEC14E6922F7}" type="presParOf" srcId="{7B222B24-58C0-498B-B735-E58FD296F06F}" destId="{52210FA1-57F7-46B6-9A8C-E976D680261C}" srcOrd="0" destOrd="0" presId="urn:microsoft.com/office/officeart/2005/8/layout/cycle4"/>
    <dgm:cxn modelId="{B49BF4F5-DE03-4ED2-B847-C670754D13EF}" type="presParOf" srcId="{7B222B24-58C0-498B-B735-E58FD296F06F}" destId="{E971BCFF-1144-4A16-9E86-CB84B84F8748}" srcOrd="1" destOrd="0" presId="urn:microsoft.com/office/officeart/2005/8/layout/cycle4"/>
    <dgm:cxn modelId="{8E68A431-2E2A-4EBC-924B-9BED1A6B3682}" type="presParOf" srcId="{3A13C297-07AF-4386-BCF5-7EDA7ABD45AA}" destId="{646A83BE-215D-418B-BF05-0FE76CA7CE9C}" srcOrd="4" destOrd="0" presId="urn:microsoft.com/office/officeart/2005/8/layout/cycle4"/>
    <dgm:cxn modelId="{CE7D792E-7C86-4BFA-B5D8-CDE86FD79C2E}" type="presParOf" srcId="{294EE6C3-83F3-46D0-904D-24F42C77EAFE}" destId="{49FA8FD1-17F0-4EC0-8FE3-431A34DA5211}" srcOrd="1" destOrd="0" presId="urn:microsoft.com/office/officeart/2005/8/layout/cycle4"/>
    <dgm:cxn modelId="{021B66AB-326C-482D-A624-632D44B277C4}" type="presParOf" srcId="{49FA8FD1-17F0-4EC0-8FE3-431A34DA5211}" destId="{4EE1DC62-F225-4722-B2C7-6CE0C9FF737A}" srcOrd="0" destOrd="0" presId="urn:microsoft.com/office/officeart/2005/8/layout/cycle4"/>
    <dgm:cxn modelId="{CDAA1A9C-BE04-4CE3-8DB4-B0F61E080EBF}" type="presParOf" srcId="{49FA8FD1-17F0-4EC0-8FE3-431A34DA5211}" destId="{E98754AF-DB54-4C64-8378-8A759C29871C}" srcOrd="1" destOrd="0" presId="urn:microsoft.com/office/officeart/2005/8/layout/cycle4"/>
    <dgm:cxn modelId="{17C40713-03C1-4B51-AADC-CACFB11454A9}" type="presParOf" srcId="{49FA8FD1-17F0-4EC0-8FE3-431A34DA5211}" destId="{70EDB7F2-8303-4EA5-B705-EDF3871EB1F6}" srcOrd="2" destOrd="0" presId="urn:microsoft.com/office/officeart/2005/8/layout/cycle4"/>
    <dgm:cxn modelId="{9FA5DC26-8912-4B67-9E41-CE5E6EDDC35C}" type="presParOf" srcId="{49FA8FD1-17F0-4EC0-8FE3-431A34DA5211}" destId="{D12C17DB-97FC-4811-AB45-47BB270E62DB}" srcOrd="3" destOrd="0" presId="urn:microsoft.com/office/officeart/2005/8/layout/cycle4"/>
    <dgm:cxn modelId="{AE6E9D24-C871-4A9D-B53F-561296E0A1F5}" type="presParOf" srcId="{49FA8FD1-17F0-4EC0-8FE3-431A34DA5211}" destId="{75455259-0032-4B69-B839-1BEEC45226B3}" srcOrd="4" destOrd="0" presId="urn:microsoft.com/office/officeart/2005/8/layout/cycle4"/>
    <dgm:cxn modelId="{C7FBDCF9-EE35-4058-AC17-591D55204119}" type="presParOf" srcId="{294EE6C3-83F3-46D0-904D-24F42C77EAFE}" destId="{827B4B2D-7320-4CEA-B981-07B1796E6E76}" srcOrd="2" destOrd="0" presId="urn:microsoft.com/office/officeart/2005/8/layout/cycle4"/>
    <dgm:cxn modelId="{DC48D2A0-1E4E-4ED6-974A-3C226665503D}" type="presParOf" srcId="{294EE6C3-83F3-46D0-904D-24F42C77EAFE}" destId="{7D3FAEE4-F5E4-4983-AB90-74C8F06AC7D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B2F4B-C26B-4709-8534-4869BAC32FCA}">
      <dsp:nvSpPr>
        <dsp:cNvPr id="0" name=""/>
        <dsp:cNvSpPr/>
      </dsp:nvSpPr>
      <dsp:spPr>
        <a:xfrm>
          <a:off x="5361266" y="4070863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607889"/>
              <a:satOff val="-3070"/>
              <a:lumOff val="-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500" b="1" kern="1200" dirty="0">
              <a:solidFill>
                <a:schemeClr val="tx1"/>
              </a:solidFill>
            </a:rPr>
            <a:t>3. Deliberación pública y evaluación ciudadana del Informe Institucional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6290557" y="4591870"/>
        <a:ext cx="1985989" cy="1352611"/>
      </dsp:txXfrm>
    </dsp:sp>
    <dsp:sp modelId="{52210FA1-57F7-46B6-9A8C-E976D680261C}">
      <dsp:nvSpPr>
        <dsp:cNvPr id="0" name=""/>
        <dsp:cNvSpPr/>
      </dsp:nvSpPr>
      <dsp:spPr>
        <a:xfrm>
          <a:off x="536096" y="4070863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911834"/>
              <a:satOff val="-4605"/>
              <a:lumOff val="-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500" b="1" kern="1200" dirty="0">
              <a:solidFill>
                <a:schemeClr val="tx1"/>
              </a:solidFill>
            </a:rPr>
            <a:t>4. Incorporación de la Opinión Ciudadana, retroalimentación y seguimiento.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78178" y="4591870"/>
        <a:ext cx="1985989" cy="1352611"/>
      </dsp:txXfrm>
    </dsp:sp>
    <dsp:sp modelId="{AC4788AC-011F-47D7-ABCC-9A0EA1995D78}">
      <dsp:nvSpPr>
        <dsp:cNvPr id="0" name=""/>
        <dsp:cNvSpPr/>
      </dsp:nvSpPr>
      <dsp:spPr>
        <a:xfrm>
          <a:off x="5361266" y="0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-303945"/>
              <a:satOff val="-1535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500" b="1" kern="1200" dirty="0">
              <a:solidFill>
                <a:schemeClr val="tx1"/>
              </a:solidFill>
            </a:rPr>
            <a:t>2. Evaluación de la gestión y elaboración del Informe Institucional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6290557" y="42082"/>
        <a:ext cx="1985989" cy="1352611"/>
      </dsp:txXfrm>
    </dsp:sp>
    <dsp:sp modelId="{6A39C68F-5C73-4876-8388-DB7E5A9858BE}">
      <dsp:nvSpPr>
        <dsp:cNvPr id="0" name=""/>
        <dsp:cNvSpPr/>
      </dsp:nvSpPr>
      <dsp:spPr>
        <a:xfrm>
          <a:off x="536096" y="0"/>
          <a:ext cx="2957362" cy="1915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500" b="1" kern="1200" dirty="0">
              <a:solidFill>
                <a:schemeClr val="tx1"/>
              </a:solidFill>
            </a:rPr>
            <a:t>1. Planificación y facilitación del proceso desde la Asamblea Local</a:t>
          </a:r>
          <a:endParaRPr lang="es-EC" sz="1500" b="1" kern="1200" dirty="0">
            <a:solidFill>
              <a:schemeClr val="tx1"/>
            </a:solidFill>
          </a:endParaRPr>
        </a:p>
      </dsp:txBody>
      <dsp:txXfrm>
        <a:off x="578178" y="42082"/>
        <a:ext cx="1985989" cy="1352611"/>
      </dsp:txXfrm>
    </dsp:sp>
    <dsp:sp modelId="{4EE1DC62-F225-4722-B2C7-6CE0C9FF737A}">
      <dsp:nvSpPr>
        <dsp:cNvPr id="0" name=""/>
        <dsp:cNvSpPr/>
      </dsp:nvSpPr>
      <dsp:spPr>
        <a:xfrm>
          <a:off x="1775315" y="341234"/>
          <a:ext cx="2592182" cy="2592182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>
              <a:solidFill>
                <a:schemeClr val="bg1"/>
              </a:solidFill>
            </a:rPr>
            <a:t>Fase 1</a:t>
          </a:r>
          <a:endParaRPr lang="es-EC" sz="3800" kern="1200" dirty="0">
            <a:solidFill>
              <a:schemeClr val="bg1"/>
            </a:solidFill>
          </a:endParaRPr>
        </a:p>
      </dsp:txBody>
      <dsp:txXfrm>
        <a:off x="2534548" y="1100467"/>
        <a:ext cx="1832949" cy="1832949"/>
      </dsp:txXfrm>
    </dsp:sp>
    <dsp:sp modelId="{E98754AF-DB54-4C64-8378-8A759C29871C}">
      <dsp:nvSpPr>
        <dsp:cNvPr id="0" name=""/>
        <dsp:cNvSpPr/>
      </dsp:nvSpPr>
      <dsp:spPr>
        <a:xfrm rot="5400000">
          <a:off x="4487228" y="341234"/>
          <a:ext cx="2592182" cy="2592182"/>
        </a:xfrm>
        <a:prstGeom prst="pieWedge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Fase 2</a:t>
          </a:r>
          <a:endParaRPr lang="es-EC" sz="3800" kern="1200" dirty="0"/>
        </a:p>
      </dsp:txBody>
      <dsp:txXfrm rot="-5400000">
        <a:off x="4487228" y="1100467"/>
        <a:ext cx="1832949" cy="1832949"/>
      </dsp:txXfrm>
    </dsp:sp>
    <dsp:sp modelId="{70EDB7F2-8303-4EA5-B705-EDF3871EB1F6}">
      <dsp:nvSpPr>
        <dsp:cNvPr id="0" name=""/>
        <dsp:cNvSpPr/>
      </dsp:nvSpPr>
      <dsp:spPr>
        <a:xfrm rot="10800000">
          <a:off x="4487228" y="3053147"/>
          <a:ext cx="2592182" cy="2592182"/>
        </a:xfrm>
        <a:prstGeom prst="pieWedge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i="0" kern="1200" dirty="0">
              <a:solidFill>
                <a:schemeClr val="bg1"/>
              </a:solidFill>
            </a:rPr>
            <a:t>Fase 3</a:t>
          </a:r>
          <a:endParaRPr lang="es-EC" sz="3800" i="0" kern="1200" dirty="0">
            <a:solidFill>
              <a:schemeClr val="bg1"/>
            </a:solidFill>
          </a:endParaRPr>
        </a:p>
      </dsp:txBody>
      <dsp:txXfrm rot="10800000">
        <a:off x="4487228" y="3053147"/>
        <a:ext cx="1832949" cy="1832949"/>
      </dsp:txXfrm>
    </dsp:sp>
    <dsp:sp modelId="{D12C17DB-97FC-4811-AB45-47BB270E62DB}">
      <dsp:nvSpPr>
        <dsp:cNvPr id="0" name=""/>
        <dsp:cNvSpPr/>
      </dsp:nvSpPr>
      <dsp:spPr>
        <a:xfrm rot="16200000">
          <a:off x="1775315" y="3053147"/>
          <a:ext cx="2592182" cy="2592182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Fase 4</a:t>
          </a:r>
          <a:endParaRPr lang="es-EC" sz="3800" kern="1200" dirty="0"/>
        </a:p>
      </dsp:txBody>
      <dsp:txXfrm rot="5400000">
        <a:off x="2534548" y="3053147"/>
        <a:ext cx="1832949" cy="1832949"/>
      </dsp:txXfrm>
    </dsp:sp>
    <dsp:sp modelId="{827B4B2D-7320-4CEA-B981-07B1796E6E76}">
      <dsp:nvSpPr>
        <dsp:cNvPr id="0" name=""/>
        <dsp:cNvSpPr/>
      </dsp:nvSpPr>
      <dsp:spPr>
        <a:xfrm>
          <a:off x="3979867" y="2454491"/>
          <a:ext cx="894991" cy="778253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FAEE4-F5E4-4983-AB90-74C8F06AC7D3}">
      <dsp:nvSpPr>
        <dsp:cNvPr id="0" name=""/>
        <dsp:cNvSpPr/>
      </dsp:nvSpPr>
      <dsp:spPr>
        <a:xfrm rot="10800000">
          <a:off x="3979867" y="2753819"/>
          <a:ext cx="894991" cy="778253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1F53F149-5461-4F5F-B813-A4E414458346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0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1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00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16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8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65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94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60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56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8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66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94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86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64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450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61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8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309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6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18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28.xml"/><Relationship Id="rId7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g"/><Relationship Id="rId7" Type="http://schemas.openxmlformats.org/officeDocument/2006/relationships/image" Target="../media/image50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79486" y="179249"/>
            <a:ext cx="8178904" cy="6678751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RENDICION DE CUENTAS </a:t>
            </a: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5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ENERO-DICIEMBRE</a:t>
            </a:r>
            <a:r>
              <a:rPr lang="es-ES" sz="5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2022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" y="5841818"/>
            <a:ext cx="2959554" cy="9973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074FC9-71FE-5BBC-F1FC-59FFB999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1" y="1122451"/>
            <a:ext cx="8414535" cy="40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7964" y="148471"/>
            <a:ext cx="115546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CONSULTA CIUDADANA</a:t>
            </a:r>
          </a:p>
          <a:p>
            <a:pPr algn="just"/>
            <a:endParaRPr lang="es-EC" b="1" dirty="0"/>
          </a:p>
          <a:p>
            <a:pPr algn="just"/>
            <a:r>
              <a:rPr lang="es-ES" dirty="0"/>
              <a:t>Y el Convenio 185-2022  consta dentro del presupuesto del año fiscal 2022 por un monto de </a:t>
            </a:r>
            <a:r>
              <a:rPr lang="es-ES" b="1" dirty="0"/>
              <a:t>8813.46 </a:t>
            </a:r>
          </a:p>
          <a:p>
            <a:pPr algn="just"/>
            <a:r>
              <a:rPr lang="es-ES" b="1" dirty="0"/>
              <a:t>Ejecutado en el periodo fiscal 2023.</a:t>
            </a:r>
          </a:p>
          <a:p>
            <a:pPr algn="just"/>
            <a:endParaRPr lang="es-ES" b="1" dirty="0"/>
          </a:p>
          <a:p>
            <a:pPr algn="just"/>
            <a:r>
              <a:rPr lang="es-ES" b="1" dirty="0"/>
              <a:t>-Pollos de Doble Propósito, </a:t>
            </a:r>
            <a:r>
              <a:rPr lang="es-ES" dirty="0"/>
              <a:t> por un monto de $</a:t>
            </a:r>
            <a:r>
              <a:rPr lang="es-ES" b="1" dirty="0"/>
              <a:t> 1971.88</a:t>
            </a:r>
          </a:p>
          <a:p>
            <a:pPr algn="just"/>
            <a:r>
              <a:rPr lang="es-ES" b="1" dirty="0"/>
              <a:t>-Pies de </a:t>
            </a:r>
            <a:r>
              <a:rPr lang="es-ES" b="1" dirty="0" err="1"/>
              <a:t>Crias</a:t>
            </a:r>
            <a:r>
              <a:rPr lang="es-ES" b="1" dirty="0"/>
              <a:t> Raza Peruana, </a:t>
            </a:r>
            <a:r>
              <a:rPr lang="es-ES" dirty="0"/>
              <a:t>por un monto de $ </a:t>
            </a:r>
            <a:r>
              <a:rPr lang="es-ES" b="1" dirty="0"/>
              <a:t>3909.60</a:t>
            </a:r>
          </a:p>
          <a:p>
            <a:pPr algn="just"/>
            <a:r>
              <a:rPr lang="es-ES" b="1" dirty="0"/>
              <a:t>-Adecuación del Vivero </a:t>
            </a:r>
            <a:r>
              <a:rPr lang="es-ES" dirty="0"/>
              <a:t>$ </a:t>
            </a:r>
            <a:r>
              <a:rPr lang="es-ES" b="1" dirty="0"/>
              <a:t>985,50</a:t>
            </a:r>
          </a:p>
          <a:p>
            <a:pPr algn="just"/>
            <a:r>
              <a:rPr lang="es-ES" b="1" dirty="0"/>
              <a:t>-Insumos Agrícolas, </a:t>
            </a:r>
            <a:r>
              <a:rPr lang="es-ES" dirty="0"/>
              <a:t>por un monto de $ </a:t>
            </a:r>
            <a:r>
              <a:rPr lang="es-ES" b="1" dirty="0"/>
              <a:t>961,86</a:t>
            </a:r>
          </a:p>
          <a:p>
            <a:pPr algn="just"/>
            <a:r>
              <a:rPr lang="es-ES" b="1" dirty="0"/>
              <a:t>-Plantas de Aguacate</a:t>
            </a:r>
          </a:p>
          <a:p>
            <a:pPr algn="just"/>
            <a:endParaRPr lang="es-ES" dirty="0"/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4B52C9-ED37-4649-BA8B-E43AF4AA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5" b="30872"/>
          <a:stretch/>
        </p:blipFill>
        <p:spPr>
          <a:xfrm>
            <a:off x="4247788" y="4177345"/>
            <a:ext cx="3955728" cy="23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4982" y="185835"/>
            <a:ext cx="115546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CONSULTA CIUDADANA</a:t>
            </a:r>
          </a:p>
          <a:p>
            <a:pPr algn="just"/>
            <a:endParaRPr lang="es-E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¿CUANTO SE HA INVERTIDO EN GASTOS DE LA RETROEXCAVADORA Y CUANTO ESTA REMBOLSADO O INGRESANDO EN LA ACTUALIDAD?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proyecto “Mantenimiento de la Red Vial de la Parroquia Principal”, consta dentro del presupuesto del año fiscal 2022 con un monto devengado de $182466.56. Gastos realizados de acuerdo al siguiente detalle: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Adquisición de la Retroexcavadora (123000,00)</a:t>
            </a:r>
          </a:p>
          <a:p>
            <a:pPr marL="285750" indent="-285750" algn="just">
              <a:buFontTx/>
              <a:buChar char="-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-  Operador (Remuneraciones) ($6409,67) 		</a:t>
            </a:r>
          </a:p>
          <a:p>
            <a:pPr lvl="1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-  Vestuario, Lencería y Prendas de Protección. ($27,33)</a:t>
            </a:r>
          </a:p>
          <a:p>
            <a:pPr lvl="1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-  Combustibles y Lubricantes ($2564,73)</a:t>
            </a:r>
          </a:p>
          <a:p>
            <a:pPr lvl="1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-  Repuestos y Accesorios. ($3496,07)</a:t>
            </a:r>
          </a:p>
          <a:p>
            <a:pPr algn="just"/>
            <a:endParaRPr lang="es-EC" sz="1600" b="1" dirty="0"/>
          </a:p>
          <a:p>
            <a:pPr algn="just"/>
            <a:endParaRPr lang="es-EC" sz="1600" b="1" dirty="0"/>
          </a:p>
          <a:p>
            <a:pPr algn="just"/>
            <a:endParaRPr lang="es-EC" sz="1600" b="1" dirty="0"/>
          </a:p>
          <a:p>
            <a:pPr algn="just"/>
            <a:endParaRPr lang="es-EC" sz="1600" b="1" dirty="0"/>
          </a:p>
          <a:p>
            <a:pPr algn="just"/>
            <a:r>
              <a:rPr lang="es-EC" sz="1600" b="1" dirty="0"/>
              <a:t>¿Por qué no se ha intervenido en el proyecto “Alcantarillado en Principal”</a:t>
            </a:r>
            <a:r>
              <a:rPr lang="es-ES" sz="1600" b="1" dirty="0"/>
              <a:t>?</a:t>
            </a:r>
          </a:p>
          <a:p>
            <a:pPr algn="just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       	- El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proyecto “Alcantarillado en Principal y Celel”, en el año fiscal 2022 se ejecuto un monto de </a:t>
            </a:r>
            <a:r>
              <a:rPr lang="es-EC" sz="1600" b="1" dirty="0"/>
              <a:t>3135.31 </a:t>
            </a:r>
            <a:r>
              <a:rPr lang="es-EC" sz="1600" dirty="0"/>
              <a:t>por concepto de 	Tubería para alcantarillado. 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CF6902-BCA6-4DBF-A1EE-D0BF2CBA6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43" y="2338963"/>
            <a:ext cx="3519048" cy="23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2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F538A3-36B8-4CED-8856-6A2F22AFC236}"/>
              </a:ext>
            </a:extLst>
          </p:cNvPr>
          <p:cNvSpPr txBox="1"/>
          <p:nvPr/>
        </p:nvSpPr>
        <p:spPr>
          <a:xfrm>
            <a:off x="98474" y="477862"/>
            <a:ext cx="1183092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CONSULTA CIUDADANA</a:t>
            </a:r>
          </a:p>
          <a:p>
            <a:pPr algn="just"/>
            <a:endParaRPr lang="es-EC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¿SOBRE EL PRESUPUESTO QUE DA EL GOBIERNO NACIONAL, AL GRUPO VULNERABLE, CUANTO ESTA DESTINADO A LOS ADULTOS MAYORES Y COMO ESTA LOS CONVENIOS CON EL MIES, MUNICIPIO Y EL PARROQUIAL”</a:t>
            </a:r>
            <a:endParaRPr lang="es-ES" b="1" dirty="0"/>
          </a:p>
          <a:p>
            <a:pPr algn="just"/>
            <a:endParaRPr lang="es-ES" b="1" dirty="0"/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El proyecto “Atención a la población adulta mayor, y personas con capacidades diferentes”, consta dentro del presupuesto del año fiscal 2022 con un monto devengado de $19403,99 Gastos realizados de acuerdo al siguiente detalle: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Convenio MIES. (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11741.40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Espacios Activos 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-Alimentos y bebidas. ($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6366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,96)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-Materiales didácticos. ($100,01)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-Transporte. ($1795,00)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-Capacitación para la ciudadanía en general. ($742,71)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-Medicinas y productos farmacéuticos. ($29,55)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073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11"/>
            <a:ext cx="2959554" cy="9973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6238" y="344775"/>
            <a:ext cx="111497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MANTENIMEINTO DE LA RED VIAL DE LA PARROQUIA PRINCIPAL</a:t>
            </a:r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0863B5-5408-4883-ADFC-408A0B8A1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79" y="1247015"/>
            <a:ext cx="4063655" cy="54182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492C73-0AF6-4A8A-ABAF-3A0C9D303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6" y="1472569"/>
            <a:ext cx="5692726" cy="25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15460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ATENCIÓN A NIÑOS/AS DE TODA LA PARROQUIA, PERSONAS ADULTAS MAYORES Y PERSONAS CON CAPACIDADES ESPECIALES</a:t>
            </a:r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8"/>
          <a:stretch/>
        </p:blipFill>
        <p:spPr>
          <a:xfrm>
            <a:off x="9972990" y="5890916"/>
            <a:ext cx="2022764" cy="7524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34F64C-B5EE-DC4A-43D1-68DA6F2BA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41" y="1369884"/>
            <a:ext cx="3078416" cy="41045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CA4B86D-5184-23E0-453A-BFB73D15D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54" y="1402554"/>
            <a:ext cx="2623241" cy="349765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1DE2C91-B060-3686-3490-EE661E188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/>
          <a:stretch/>
        </p:blipFill>
        <p:spPr>
          <a:xfrm>
            <a:off x="200367" y="1369884"/>
            <a:ext cx="3333944" cy="28522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B75BE8F-3A5D-F03B-6A02-AD089A6AB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3"/>
          <a:stretch/>
        </p:blipFill>
        <p:spPr>
          <a:xfrm>
            <a:off x="696170" y="4354951"/>
            <a:ext cx="2838141" cy="2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0835" y="182571"/>
            <a:ext cx="10815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ATENCION A LA POBLACION ADULTA MAYOR Y PERSONAS CON CAPACIDADES DIFERENTES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" y="5887540"/>
            <a:ext cx="2959554" cy="9973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58" y="4969629"/>
            <a:ext cx="1372269" cy="10191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 b="1334"/>
          <a:stretch>
            <a:fillRect/>
          </a:stretch>
        </p:blipFill>
        <p:spPr bwMode="auto">
          <a:xfrm>
            <a:off x="2429920" y="6087011"/>
            <a:ext cx="291084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1F5A88-1713-C387-1442-BCEC7C97BB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1256722"/>
            <a:ext cx="2529375" cy="33724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87FD23-0D37-B942-22EA-CA79D4D7B0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92" y="4105606"/>
            <a:ext cx="2000902" cy="26678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0C2C2D0-C941-2C00-4703-0FC321CFED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91" y="4256533"/>
            <a:ext cx="4347209" cy="244530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5CB459A-BD1F-9E5C-80DE-6BEA9E8F85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71" y="1256722"/>
            <a:ext cx="2529375" cy="337249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3C807F9-FC68-7BFF-D7CC-7D3E14BA3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0"/>
          <a:stretch/>
        </p:blipFill>
        <p:spPr>
          <a:xfrm>
            <a:off x="6251822" y="1197403"/>
            <a:ext cx="5828872" cy="27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11"/>
            <a:ext cx="2959554" cy="9973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6238" y="344775"/>
            <a:ext cx="111497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LOS NIÑOS, NIÑAS, ADOLESCENTES EXPRESANDO NUESTROS DERECHOS A TRAVES DE LAS ARTES.</a:t>
            </a:r>
          </a:p>
          <a:p>
            <a:pPr algn="ctr"/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A072F5-B522-F33A-D9D4-34DBBC3DA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/>
          <a:stretch/>
        </p:blipFill>
        <p:spPr>
          <a:xfrm>
            <a:off x="6683851" y="4258815"/>
            <a:ext cx="3866918" cy="24547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F6A9AA-71EB-B203-8857-582E296BC4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" b="8107"/>
          <a:stretch/>
        </p:blipFill>
        <p:spPr>
          <a:xfrm>
            <a:off x="6683851" y="1309299"/>
            <a:ext cx="3866918" cy="27421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9EED0C-0DB2-412E-A8C3-17CC0704B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1" y="1309299"/>
            <a:ext cx="5097194" cy="38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8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9753" y="0"/>
            <a:ext cx="937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FIRMA Y EJECUCION CONVENIO PROYECTO MIES ADULTO MAYOR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9865" y="5534982"/>
            <a:ext cx="119841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Este programa se viene realizando desde noviembre 2019, en convenio con el Ministerio de Inclusión Económica y Social. Se cuenta con un promotor social que realiza visitas periódicas a Personas Adultas Mayores, realizando actividades que ayuden a su bienestar.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9624752" y="553998"/>
            <a:ext cx="2344016" cy="8882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 b="1334"/>
          <a:stretch>
            <a:fillRect/>
          </a:stretch>
        </p:blipFill>
        <p:spPr bwMode="auto">
          <a:xfrm>
            <a:off x="9624752" y="1645736"/>
            <a:ext cx="2344016" cy="84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599650-1B1F-1261-4F84-D69AC4B3D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06" y="1095289"/>
            <a:ext cx="5537772" cy="41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860689"/>
            <a:ext cx="2959554" cy="9973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43623" y="15481"/>
            <a:ext cx="12068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CUIDANDO NUESTRO PATRIMONIO CULTURAL Y TRADICIONES </a:t>
            </a:r>
          </a:p>
        </p:txBody>
      </p:sp>
      <p:sp>
        <p:nvSpPr>
          <p:cNvPr id="4" name="Onda 3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74F3B7-01B7-CD15-97B7-5C50994AB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09" y="4654252"/>
            <a:ext cx="2959555" cy="22196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67ADC0-EA4E-EE7B-A339-133ABD1A0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26" y="997590"/>
            <a:ext cx="4623262" cy="34674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BAEEE0-DE18-E9F5-C8AF-D6C72A74D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7" y="1031144"/>
            <a:ext cx="2450226" cy="34338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7FEFC5C-4CD0-6984-7700-0C599EB92E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9" y="1031144"/>
            <a:ext cx="2450226" cy="3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3430"/>
            <a:ext cx="2959554" cy="9973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43623" y="15481"/>
            <a:ext cx="120689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DE SENDEROS ECOLÓGICOS Y CONSTRUCCIÓN DE REFUGIOS PARA LA REACTIVACIÓN DEL TURISMO COMUNITARIO</a:t>
            </a:r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Onda 3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CD3996-2DCE-039B-2D92-0488F5D90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8157" r="470" b="8005"/>
          <a:stretch/>
        </p:blipFill>
        <p:spPr>
          <a:xfrm>
            <a:off x="142088" y="1492809"/>
            <a:ext cx="4571999" cy="26237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AE139A0-3FDD-EC94-E315-DA06E78E7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>
          <a:xfrm>
            <a:off x="7353300" y="1492809"/>
            <a:ext cx="4081837" cy="27231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6E66619-1A9D-53E9-EE4A-24D881215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10885"/>
          <a:stretch/>
        </p:blipFill>
        <p:spPr>
          <a:xfrm>
            <a:off x="2428087" y="4075753"/>
            <a:ext cx="4278086" cy="25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  <p:sp>
        <p:nvSpPr>
          <p:cNvPr id="5" name="CuadroTexto 3"/>
          <p:cNvSpPr txBox="1"/>
          <p:nvPr/>
        </p:nvSpPr>
        <p:spPr>
          <a:xfrm>
            <a:off x="263471" y="1530994"/>
            <a:ext cx="10695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La 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 este contexto también son sujetos de rendir cuentas todas las autoridades de elección popular y Gobiernos Autónomos Descentralizados.</a:t>
            </a:r>
          </a:p>
        </p:txBody>
      </p:sp>
      <p:sp>
        <p:nvSpPr>
          <p:cNvPr id="10" name="2 Rectángulo"/>
          <p:cNvSpPr/>
          <p:nvPr/>
        </p:nvSpPr>
        <p:spPr>
          <a:xfrm>
            <a:off x="1816162" y="425463"/>
            <a:ext cx="8178904" cy="923330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ANTECEDENTES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18654" y="3449781"/>
            <a:ext cx="1064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3211254"/>
            <a:ext cx="63271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500" b="1" dirty="0">
                <a:solidFill>
                  <a:schemeClr val="accent1">
                    <a:lumMod val="75000"/>
                  </a:schemeClr>
                </a:solidFill>
              </a:rPr>
              <a:t>Recordemos quienes rinden cuentas…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18654" y="3878094"/>
            <a:ext cx="923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b="1" dirty="0"/>
              <a:t>Sector público:</a:t>
            </a:r>
          </a:p>
          <a:p>
            <a:pPr lvl="0" algn="just"/>
            <a:r>
              <a:rPr lang="es-ES" b="1" dirty="0"/>
              <a:t>Entidades - Régimen Autónomo Descentralizado: </a:t>
            </a:r>
          </a:p>
          <a:p>
            <a:pPr lvl="0" algn="just"/>
            <a:r>
              <a:rPr lang="es-ES" dirty="0"/>
              <a:t>GAD y entidades creadas por acto normativo de los GAD  (tres niveles) para el cumplimiento de sus funciones, prestación de servicios públicos: </a:t>
            </a:r>
            <a:r>
              <a:rPr lang="es-EC" dirty="0"/>
              <a:t>Empresas públicas, fundaciones, corporaciones, Consejos de protección de derechos, medios, etc. Y personas de elección popular.</a:t>
            </a:r>
          </a:p>
        </p:txBody>
      </p:sp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233863"/>
            <a:ext cx="1192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MEJORAMIENTO INTEGRAL DE LA INFRAESTRUCTURA URBANA DE LA PARROQUIA DE PRINCIPAL</a:t>
            </a:r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F031EA-6A61-2F36-8B12-DD4633809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4" y="1249526"/>
            <a:ext cx="5402863" cy="40521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2283DF-06A9-0FBE-F424-30220123A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37" y="1249526"/>
            <a:ext cx="5402863" cy="4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860689"/>
            <a:ext cx="2959554" cy="99731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143623" y="184090"/>
            <a:ext cx="12068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PROYECTO AGRICOLA-UNIVERSIDAD DE CUENCA</a:t>
            </a:r>
          </a:p>
        </p:txBody>
      </p:sp>
      <p:sp>
        <p:nvSpPr>
          <p:cNvPr id="6" name="Onda 5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9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09" y="5681928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859747" y="6434732"/>
            <a:ext cx="466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PROYECTO DE PODA, FUMIGACION.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636694-CA61-4AA6-A1C2-5BDF7B0ED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2" y="953176"/>
            <a:ext cx="3009109" cy="22568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C9A74D-178C-4AC0-AEBE-EF7216A9B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45" y="3321216"/>
            <a:ext cx="3985698" cy="29892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98514-1631-4C69-8F3E-0CBAE4820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43" y="953176"/>
            <a:ext cx="2991729" cy="22437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1FEDE2-3BE7-47B1-BFA1-FB7E612835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71" y="3263309"/>
            <a:ext cx="2416133" cy="32215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00E0AA2-727D-4BA8-A195-886285CAAE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45" y="953176"/>
            <a:ext cx="3009109" cy="225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635640" y="5848813"/>
            <a:ext cx="2344016" cy="8882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90110" y="79714"/>
            <a:ext cx="4236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CAPACITACIONES</a:t>
            </a:r>
          </a:p>
        </p:txBody>
      </p:sp>
      <p:sp>
        <p:nvSpPr>
          <p:cNvPr id="12" name="Onda 11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8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65" y="5624944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3813973" y="4609281"/>
            <a:ext cx="8325379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Se realiza el taller de poda, fumigación y abonada de plantas frutícolas que se viene llevando a cabo año a año.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Taller de elaboración de vinos con el Técnico de la Universidad de Cuenca.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Mantenimiento y control de plantas de manzana. 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Capacitación y visitas técnicas de huertos frutícolas de mora y tomate.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Capacitación a los beneficiarios Del Proyecto Productivo Celel conjuntamente con GPA.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0ADC7B-AE30-4C60-8E05-49EB4A7D2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73" y="628734"/>
            <a:ext cx="3896948" cy="29166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D2B43F5-1D1C-4611-9CE2-85B96D31AF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5948"/>
          <a:stretch/>
        </p:blipFill>
        <p:spPr>
          <a:xfrm>
            <a:off x="344925" y="633712"/>
            <a:ext cx="3042724" cy="28633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85090F-5564-42CF-8EF2-62ABCF29A6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58" y="628734"/>
            <a:ext cx="3888829" cy="29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233863"/>
            <a:ext cx="11925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IMPLEMENTACION DE INFRAESTRUCTURA FISICA Y NORMATIVA PARROQUIAL (ACTUALIZACION DE ESTUDIOS)</a:t>
            </a:r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7F5DC8-9627-4750-89DE-E3455AA6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560" y="1877095"/>
            <a:ext cx="6818403" cy="418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233863"/>
            <a:ext cx="1192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CENTRO DE DESARROLLO COMUNITARIO DE LA PARROQUIA PRINCIPAL</a:t>
            </a: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4A88DA-DFCD-4CC2-9817-19A385A19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526"/>
            <a:ext cx="4529796" cy="25480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FEB758-B06B-4286-9F30-C0BF843A2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7" b="26593"/>
          <a:stretch/>
        </p:blipFill>
        <p:spPr>
          <a:xfrm>
            <a:off x="2782702" y="3960306"/>
            <a:ext cx="2013794" cy="27511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81161A-8B7D-4332-A8D8-E14E65BD9D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66" y="1249526"/>
            <a:ext cx="2548010" cy="25480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809CAF-8095-447E-9D09-BB0643CAA1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89" y="1249526"/>
            <a:ext cx="2787902" cy="27879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32D0242-7C26-4F5D-9F38-9DDDE527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/>
          <a:stretch/>
        </p:blipFill>
        <p:spPr>
          <a:xfrm>
            <a:off x="5154889" y="4141382"/>
            <a:ext cx="3427315" cy="24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124217" y="0"/>
            <a:ext cx="1086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DE ESPACIOS PUBLICOS.</a:t>
            </a:r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18655" y="5944377"/>
            <a:ext cx="2116428" cy="8882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35083" y="5652575"/>
            <a:ext cx="9756917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El mantenimiento de los espacios públicos es una de las principales competencias del GAD Parroquial, por esto se realiza un mantenimiento continuo de estos espacios a nivel parroquial, así como también en este año fiscal se realizo la desinfección de los mismos.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5A3359-6F9C-49C8-B479-7A82D1280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0" y="552157"/>
            <a:ext cx="2778416" cy="49351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B9F282-BDEE-418E-9183-0310B4C78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27" y="552157"/>
            <a:ext cx="2776025" cy="49351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3AB8D8-F646-4714-93F6-82371BF54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50" y="1424353"/>
            <a:ext cx="5114388" cy="28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124217" y="0"/>
            <a:ext cx="10861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AYUDA SOLIDARIA REALIZADA CELEL</a:t>
            </a:r>
          </a:p>
          <a:p>
            <a:pPr algn="ctr"/>
            <a:endParaRPr lang="es-ES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18655" y="5944377"/>
            <a:ext cx="2116428" cy="8882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4E280D-C286-46F1-A1AA-356FB3F98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9" y="738664"/>
            <a:ext cx="2463522" cy="32846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C4E7EB-4095-4C2E-85C5-E8AB74233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16" y="762780"/>
            <a:ext cx="2463522" cy="32846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CFD8F6C-039B-46C2-85EC-5EB123BA7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52" y="822820"/>
            <a:ext cx="2463522" cy="32846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ABAB4A-21E6-4B70-A5D7-9780E9443F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26359"/>
          <a:stretch/>
        </p:blipFill>
        <p:spPr>
          <a:xfrm>
            <a:off x="8737781" y="822820"/>
            <a:ext cx="2242506" cy="34573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E0EC440-CD33-4727-B7B8-996EC0DA78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9"/>
          <a:stretch/>
        </p:blipFill>
        <p:spPr>
          <a:xfrm>
            <a:off x="8627273" y="4416350"/>
            <a:ext cx="2463522" cy="23009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AFA5100-7960-4722-9B05-B64FF34EE9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16719"/>
          <a:stretch/>
        </p:blipFill>
        <p:spPr>
          <a:xfrm>
            <a:off x="6060786" y="4199205"/>
            <a:ext cx="2481634" cy="251811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283912D-DC06-4899-A825-212800977B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15385" r="19733" b="34201"/>
          <a:stretch/>
        </p:blipFill>
        <p:spPr>
          <a:xfrm>
            <a:off x="3454220" y="4125980"/>
            <a:ext cx="2116428" cy="26950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F104219-7610-4C5A-A6BD-3D499D49C8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21542" r="13168" b="41740"/>
          <a:stretch/>
        </p:blipFill>
        <p:spPr>
          <a:xfrm>
            <a:off x="98323" y="4199205"/>
            <a:ext cx="3141068" cy="18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124217" y="0"/>
            <a:ext cx="10861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AYUDA SOLIDARIA REALIZADA PRINCIPAL</a:t>
            </a:r>
          </a:p>
          <a:p>
            <a:pPr algn="ctr"/>
            <a:endParaRPr lang="es-ES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30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91344" y="5899519"/>
            <a:ext cx="2116428" cy="8882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A68E7B-E488-4120-8472-5F45A1DB3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3806018"/>
            <a:ext cx="4731494" cy="21277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20BC92-E881-4305-94CD-01732119A1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b="22666"/>
          <a:stretch/>
        </p:blipFill>
        <p:spPr>
          <a:xfrm>
            <a:off x="9757546" y="3675345"/>
            <a:ext cx="2177973" cy="30598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8C5D80-A78D-4028-9A2C-0038207EF6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5795" r="-444" b="14309"/>
          <a:stretch/>
        </p:blipFill>
        <p:spPr>
          <a:xfrm>
            <a:off x="135924" y="649212"/>
            <a:ext cx="3099646" cy="29521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7352D6-C899-4E95-8626-D430F089F5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1892" b="12736"/>
          <a:stretch/>
        </p:blipFill>
        <p:spPr>
          <a:xfrm>
            <a:off x="3274240" y="649212"/>
            <a:ext cx="3553340" cy="29521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C03CEF-BB67-4523-A083-7EDA786113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29583"/>
          <a:stretch/>
        </p:blipFill>
        <p:spPr>
          <a:xfrm>
            <a:off x="7059737" y="649212"/>
            <a:ext cx="3445378" cy="29521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2B336F-A50B-447A-B647-5BAE2BC962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1898" b="1791"/>
          <a:stretch/>
        </p:blipFill>
        <p:spPr>
          <a:xfrm>
            <a:off x="7230793" y="3697392"/>
            <a:ext cx="2340207" cy="30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908040" y="2723182"/>
            <a:ext cx="70439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Integrantes del Gobierno Parroquial.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Algerian" panose="04020705040A02060702" pitchFamily="82" charset="0"/>
              </a:rPr>
              <a:t>Todas las personas que nos apoyaron y colaboraron.</a:t>
            </a:r>
          </a:p>
          <a:p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8586568" y="5132178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84527" y="1388028"/>
            <a:ext cx="5808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AGRADECIMIENTO</a:t>
            </a:r>
            <a:endParaRPr lang="es-E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68241" y="5146973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</a:p>
        </p:txBody>
      </p:sp>
      <p:pic>
        <p:nvPicPr>
          <p:cNvPr id="3074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78" y="5031506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735604" y="160738"/>
            <a:ext cx="2918289" cy="8882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037" y="5132178"/>
            <a:ext cx="1911156" cy="722681"/>
          </a:xfrm>
          <a:prstGeom prst="rect">
            <a:avLst/>
          </a:prstGeom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47" y="5178720"/>
            <a:ext cx="2146268" cy="6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" y="6223363"/>
            <a:ext cx="2959554" cy="61699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58960" y="-20286"/>
            <a:ext cx="9157600" cy="6146538"/>
            <a:chOff x="2098623" y="515480"/>
            <a:chExt cx="9157600" cy="5979302"/>
          </a:xfrm>
        </p:grpSpPr>
        <p:sp>
          <p:nvSpPr>
            <p:cNvPr id="21" name="20 Rectángulo"/>
            <p:cNvSpPr/>
            <p:nvPr/>
          </p:nvSpPr>
          <p:spPr>
            <a:xfrm>
              <a:off x="2836333" y="515480"/>
              <a:ext cx="8313459" cy="6196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000" b="1" kern="1200" spc="50" dirty="0">
                  <a:ln w="0">
                    <a:solidFill>
                      <a:schemeClr val="tx1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OBJETIVOS DE LA RENDICIÓN DE CUENTAS</a:t>
              </a:r>
              <a:endParaRPr lang="es-ES" sz="3000" b="1" kern="1200" spc="5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934213" y="1346344"/>
              <a:ext cx="8320667" cy="1303020"/>
              <a:chOff x="3016625" y="327024"/>
              <a:chExt cx="8095747" cy="130302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22FE47"/>
              </a:solidFill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3029904" y="327024"/>
                <a:ext cx="8082468" cy="130302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>
                    <a:solidFill>
                      <a:schemeClr val="tx1"/>
                    </a:solidFill>
                  </a:rPr>
                  <a:t>          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932171" y="2709629"/>
              <a:ext cx="8316550" cy="1303020"/>
              <a:chOff x="2969612" y="2020090"/>
              <a:chExt cx="8316550" cy="1303020"/>
            </a:xfrm>
            <a:solidFill>
              <a:srgbClr val="CCFF99"/>
            </a:solidFill>
          </p:grpSpPr>
          <p:sp>
            <p:nvSpPr>
              <p:cNvPr id="16" name="15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>
                    <a:solidFill>
                      <a:schemeClr val="tx1"/>
                    </a:solidFill>
                  </a:rPr>
                  <a:t>          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2949204" y="4064253"/>
              <a:ext cx="8307019" cy="1317626"/>
              <a:chOff x="3016625" y="3584574"/>
              <a:chExt cx="8307019" cy="1317626"/>
            </a:xfrm>
            <a:solidFill>
              <a:srgbClr val="FF9999"/>
            </a:solidFill>
          </p:grpSpPr>
          <p:sp>
            <p:nvSpPr>
              <p:cNvPr id="14" name="13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>
                    <a:solidFill>
                      <a:schemeClr val="tx1"/>
                    </a:solidFill>
                  </a:rPr>
                  <a:t>          Vigilar el cumplimiento de las políticas públicas; es decir, el derecho de las ciudadanas y los ciudadanos a velar por la correcta ejecución de  las  políticas públicas y exigir  la consecución de  resultados que  garanticen el ejercicio de derechos.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934214" y="5467794"/>
              <a:ext cx="8307018" cy="1026988"/>
              <a:chOff x="3016625" y="5227955"/>
              <a:chExt cx="8234833" cy="1026988"/>
            </a:xfrm>
            <a:solidFill>
              <a:srgbClr val="CCECFF"/>
            </a:solidFill>
          </p:grpSpPr>
          <p:sp>
            <p:nvSpPr>
              <p:cNvPr id="12" name="11 Rectángulo"/>
              <p:cNvSpPr/>
              <p:nvPr/>
            </p:nvSpPr>
            <p:spPr>
              <a:xfrm>
                <a:off x="3016625" y="5227955"/>
                <a:ext cx="8234833" cy="1026528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3" name="12 Rectángulo"/>
              <p:cNvSpPr/>
              <p:nvPr/>
            </p:nvSpPr>
            <p:spPr>
              <a:xfrm>
                <a:off x="3016625" y="5227955"/>
                <a:ext cx="8234833" cy="10269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>
                    <a:solidFill>
                      <a:schemeClr val="tx1"/>
                    </a:solidFill>
                  </a:rPr>
                  <a:t>            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" name="Conector recto de flecha 2"/>
            <p:cNvCxnSpPr/>
            <p:nvPr/>
          </p:nvCxnSpPr>
          <p:spPr>
            <a:xfrm flipH="1">
              <a:off x="2098623" y="884420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2098623" y="199035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2098623" y="334614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>
              <a:off x="2098623" y="471692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/>
            <p:nvPr/>
          </p:nvCxnSpPr>
          <p:spPr>
            <a:xfrm>
              <a:off x="2098623" y="6053526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>
              <a:off x="2098623" y="899410"/>
              <a:ext cx="0" cy="515411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anturce, Vizcaya: Miércoles 17 Marzo, actividades por el “Día del padre  igualitario” | Heterodoxi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C" altLang="es-EC" sz="1800">
              <a:latin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3200" y="2397125"/>
            <a:ext cx="2363788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C" sz="2000" b="1" dirty="0"/>
              <a:t>PROCEDIMIENTO PARA RENDIR CUENTAS…</a:t>
            </a: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90513" y="3556000"/>
            <a:ext cx="2684462" cy="160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s-EC" altLang="es-EC" sz="1400" dirty="0"/>
              <a:t>Este procedimiento deben aplicar tanto los Gobiernos Autónomos Descentralizados como sus entidades vinculadas y todas las creadas por acto normativo para el cumplimiento de sus funciones.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912549172"/>
              </p:ext>
            </p:extLst>
          </p:nvPr>
        </p:nvGraphicFramePr>
        <p:xfrm>
          <a:off x="2769754" y="606741"/>
          <a:ext cx="8854726" cy="598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1" y="1371448"/>
            <a:ext cx="92354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C" sz="2800" dirty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mecanismos utilizados para la transparencia y acceso a la información son los siguientes:</a:t>
            </a:r>
          </a:p>
          <a:p>
            <a:endParaRPr lang="es-EC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 los contenidos establecidos en el Art. 7 de la LOTAIP</a:t>
            </a:r>
          </a:p>
          <a:p>
            <a:pPr lvl="0"/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del Informe de Rendición de Cuentas y sus medios de verificación establecido en el literal m, del Art. 7 de la LOTAIP</a:t>
            </a:r>
          </a:p>
        </p:txBody>
      </p:sp>
      <p:sp>
        <p:nvSpPr>
          <p:cNvPr id="3" name="Rectángulo 5"/>
          <p:cNvSpPr/>
          <p:nvPr/>
        </p:nvSpPr>
        <p:spPr>
          <a:xfrm>
            <a:off x="950382" y="139170"/>
            <a:ext cx="6918710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45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45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" y="6097509"/>
            <a:ext cx="2959554" cy="6748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0327" y="423800"/>
            <a:ext cx="5999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EJECUCION PRESUPUESTARIA 2022</a:t>
            </a:r>
            <a:endParaRPr lang="es-EC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8869" y="1981604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INGRESOS</a:t>
            </a:r>
            <a:endParaRPr lang="es-EC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78869" y="2939749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GASTOS CORRIENTE</a:t>
            </a:r>
            <a:endParaRPr lang="es-EC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78869" y="3864815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GASTO INVERSION</a:t>
            </a:r>
            <a:endParaRPr lang="es-EC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78869" y="4789881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TOTAL GASTO</a:t>
            </a:r>
            <a:endParaRPr lang="es-EC" sz="2400" dirty="0"/>
          </a:p>
        </p:txBody>
      </p:sp>
      <p:sp>
        <p:nvSpPr>
          <p:cNvPr id="9" name="Flecha derecha 8"/>
          <p:cNvSpPr/>
          <p:nvPr/>
        </p:nvSpPr>
        <p:spPr>
          <a:xfrm>
            <a:off x="4364181" y="175026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 409.328,25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4364181" y="2708411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 66.493,27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364181" y="366655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 342.834,98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4364181" y="4558543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 391.300,75</a:t>
            </a:r>
            <a:endParaRPr lang="es-EC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41287" y="0"/>
            <a:ext cx="11335871" cy="12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75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2022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63286" y="1302327"/>
            <a:ext cx="109238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Mantenimiento de la red vial de la parroquia Principal (182466,56)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niños, niñas, adolescentes expresando nuestros derechos a través de las artes. ($7350,56)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Atención a la población adulta mayor, y personas con capacidades diferentes. ($19403,99)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Cuidando nuestro patrimonio cultural y tradiciones propio de la Parroquia Principal. ($18320,97)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Mantenimiento de senderos ecológicos y construcción de refugios para la reactivación del turismo comunitario responsable. ($8379,80)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Mejoramiento integral de la infraestructura urbana de la Parroquia Principal. ($35510.39)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Mejoramiento de la producción agropecuaria en la Parroquia Principal. ($9,754.70)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Implementación de infraestructura física y normativa Parroquial (actualización de estudios). ($10108,77)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Biocorredor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Ecológico para conectar las Tres Lagunas y la Tranca como zonas de restauración. (8813,46)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Alcantarillado en Principal y Celel. ($3135,31)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Agua potable en Principal y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($0,00)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Construcción de aceras y bordillos en Principal y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($100.00)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Centro de desarrollo comunitario de la Parroquia Principal (sombreros). ($24945,80)</a:t>
            </a:r>
          </a:p>
        </p:txBody>
      </p:sp>
    </p:spTree>
    <p:extLst>
      <p:ext uri="{BB962C8B-B14F-4D97-AF65-F5344CB8AC3E}">
        <p14:creationId xmlns:p14="http://schemas.microsoft.com/office/powerpoint/2010/main" val="13873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7964" y="148471"/>
            <a:ext cx="115546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CONSULTA CIUDADANA</a:t>
            </a:r>
          </a:p>
          <a:p>
            <a:pPr algn="just"/>
            <a:endParaRPr lang="es-E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¿Abordar el tema de las cabañas que se construyeron en la Comunidad de </a:t>
            </a:r>
            <a:r>
              <a:rPr lang="es-EC" b="1" dirty="0" err="1"/>
              <a:t>Celel</a:t>
            </a:r>
            <a:r>
              <a:rPr lang="es-EC" b="1" dirty="0"/>
              <a:t> como sitio Turístico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b="1" dirty="0"/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Cabaña construidas en la Comunidad de Celel, sector la Tranca pertenece al proyecto “Mantenimiento de senderos ecológicos y construcción de refugios para la reactivación del turismo comunitario responsable” dentro del ejercicio fiscal 2022 por un monto de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$ 8379,80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Gastos Realizados de acuerdo al siguiente detalle: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-Materiales de construcción, eléctricos y plomería). (7544.80)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-Otros gastos .  ($835,00)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Para la Construcción de las Cabañas en el Sector la Tranca, la Comunidad de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Celel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apoyo con mano de obra no calificada y el GAD Parroquial aparte de los materiales de Construcción apoyo con la Retroexcavadora. Siendo los siguientes gastos realizados :</a:t>
            </a:r>
          </a:p>
          <a:p>
            <a:pPr algn="just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Materiales de Construcción 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$7544.80 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Maquinaria Retroexcavadora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$640.00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Mano de Obra no Calificada Comunidad de Celel 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$1400.00</a:t>
            </a:r>
            <a:endParaRPr lang="es-EC" dirty="0"/>
          </a:p>
          <a:p>
            <a:pPr algn="just"/>
            <a:endParaRPr lang="es-EC" dirty="0"/>
          </a:p>
          <a:p>
            <a:pPr algn="just"/>
            <a:endParaRPr lang="es-EC" b="1" dirty="0"/>
          </a:p>
          <a:p>
            <a:pPr algn="just"/>
            <a:endParaRPr lang="es-ES" b="1" dirty="0"/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273248-411F-4C7B-AF40-C245D8D60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/>
          <a:stretch/>
        </p:blipFill>
        <p:spPr>
          <a:xfrm>
            <a:off x="9525487" y="4144581"/>
            <a:ext cx="2560602" cy="22843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C206CE-6F71-4817-928B-8CC9CF505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3"/>
          <a:stretch/>
        </p:blipFill>
        <p:spPr>
          <a:xfrm>
            <a:off x="6419640" y="4144581"/>
            <a:ext cx="2912347" cy="22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2555" y="124977"/>
            <a:ext cx="115546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CONSULTA CIUDADANA</a:t>
            </a:r>
          </a:p>
          <a:p>
            <a:pPr algn="just"/>
            <a:endParaRPr lang="es-EC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Cuanto es el Presupuesto del Proyecto con la Prefectura del Azuay de los Cuyes, Pollos y las Plantas ?</a:t>
            </a:r>
          </a:p>
          <a:p>
            <a:pPr algn="just"/>
            <a:r>
              <a:rPr lang="es-EC" dirty="0"/>
              <a:t>El proyecto de </a:t>
            </a:r>
            <a:r>
              <a:rPr lang="es-ES" dirty="0"/>
              <a:t>Mejoramiento a la Producción Agropecuaria en la Comunidad de Celel Convenio 236-2022  consta dentro del presupuesto del año fiscal 2022 por un monto de </a:t>
            </a:r>
            <a:r>
              <a:rPr lang="es-ES" b="1" dirty="0"/>
              <a:t>8813.46 </a:t>
            </a:r>
          </a:p>
          <a:p>
            <a:pPr algn="just"/>
            <a:r>
              <a:rPr lang="es-ES" b="1" dirty="0"/>
              <a:t>Ejecutado en el periodo fiscal 2023.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-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Pollos de Doble Propósito,  por un monto de $ 2016.00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-Pies de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Crias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Raza Peruana, por un monto de $ 2970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-Plantas de Aguacate HASS y Fuerte, por un monto de $ 2865.60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-Insumos Agrícolas, por un monto de $ 961,86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/>
          </a:p>
          <a:p>
            <a:pPr algn="just"/>
            <a:r>
              <a:rPr lang="es-ES" b="1" dirty="0"/>
              <a:t>DANDO UN TOTAL DE 8813.46, </a:t>
            </a:r>
            <a:r>
              <a:rPr lang="es-ES" dirty="0"/>
              <a:t>dado por la Prefectura del Azuay</a:t>
            </a:r>
          </a:p>
          <a:p>
            <a:pPr algn="just"/>
            <a:endParaRPr lang="es-ES" b="1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05A6A8-306F-486C-9394-51C981F01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95" y="4324905"/>
            <a:ext cx="3081024" cy="23107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FA68BFE-BB20-4317-A1D5-3A49950A4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94" y="1411638"/>
            <a:ext cx="3081023" cy="2310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BEB4CB-B4FD-4944-B49B-F7B401DBE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54" y="4424459"/>
            <a:ext cx="3179498" cy="23846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287AD9-FC3A-400D-A653-0AACB7479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4424459"/>
            <a:ext cx="3179497" cy="23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42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11122</TotalTime>
  <Words>1651</Words>
  <Application>Microsoft Office PowerPoint</Application>
  <PresentationFormat>Panorámica</PresentationFormat>
  <Paragraphs>183</Paragraphs>
  <Slides>28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Algerian</vt:lpstr>
      <vt:lpstr>Arial</vt:lpstr>
      <vt:lpstr>Calibri</vt:lpstr>
      <vt:lpstr>Cooper Black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Marcelo Morocho</cp:lastModifiedBy>
  <cp:revision>710</cp:revision>
  <cp:lastPrinted>2023-05-03T00:30:26Z</cp:lastPrinted>
  <dcterms:created xsi:type="dcterms:W3CDTF">2016-02-18T16:14:17Z</dcterms:created>
  <dcterms:modified xsi:type="dcterms:W3CDTF">2023-06-24T01:48:58Z</dcterms:modified>
</cp:coreProperties>
</file>