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7" r:id="rId1"/>
  </p:sldMasterIdLst>
  <p:notesMasterIdLst>
    <p:notesMasterId r:id="rId27"/>
  </p:notesMasterIdLst>
  <p:sldIdLst>
    <p:sldId id="296" r:id="rId2"/>
    <p:sldId id="297" r:id="rId3"/>
    <p:sldId id="298" r:id="rId4"/>
    <p:sldId id="300" r:id="rId5"/>
    <p:sldId id="358" r:id="rId6"/>
    <p:sldId id="359" r:id="rId7"/>
    <p:sldId id="342" r:id="rId8"/>
    <p:sldId id="371" r:id="rId9"/>
    <p:sldId id="360" r:id="rId10"/>
    <p:sldId id="323" r:id="rId11"/>
    <p:sldId id="373" r:id="rId12"/>
    <p:sldId id="368" r:id="rId13"/>
    <p:sldId id="374" r:id="rId14"/>
    <p:sldId id="341" r:id="rId15"/>
    <p:sldId id="285" r:id="rId16"/>
    <p:sldId id="270" r:id="rId17"/>
    <p:sldId id="344" r:id="rId18"/>
    <p:sldId id="318" r:id="rId19"/>
    <p:sldId id="322" r:id="rId20"/>
    <p:sldId id="357" r:id="rId21"/>
    <p:sldId id="366" r:id="rId22"/>
    <p:sldId id="369" r:id="rId23"/>
    <p:sldId id="372" r:id="rId24"/>
    <p:sldId id="282" r:id="rId25"/>
    <p:sldId id="370" r:id="rId2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ABB8C15-C7E0-4470-A43F-26905959E455}">
          <p14:sldIdLst>
            <p14:sldId id="296"/>
            <p14:sldId id="297"/>
            <p14:sldId id="298"/>
            <p14:sldId id="300"/>
            <p14:sldId id="358"/>
            <p14:sldId id="359"/>
            <p14:sldId id="342"/>
            <p14:sldId id="371"/>
            <p14:sldId id="360"/>
            <p14:sldId id="323"/>
            <p14:sldId id="373"/>
            <p14:sldId id="368"/>
            <p14:sldId id="374"/>
            <p14:sldId id="341"/>
            <p14:sldId id="285"/>
            <p14:sldId id="270"/>
            <p14:sldId id="344"/>
            <p14:sldId id="318"/>
            <p14:sldId id="322"/>
            <p14:sldId id="357"/>
            <p14:sldId id="366"/>
            <p14:sldId id="369"/>
            <p14:sldId id="372"/>
          </p14:sldIdLst>
        </p14:section>
        <p14:section name="Sección sin título" id="{015013D8-15DC-4B96-AC45-D0C882E9206C}">
          <p14:sldIdLst>
            <p14:sldId id="282"/>
            <p14:sldId id="370"/>
          </p14:sldIdLst>
        </p14:section>
        <p14:section name="Sección sin título" id="{2B81056E-E107-4117-9FB3-52AB81B1FC4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66"/>
    <a:srgbClr val="CCECFF"/>
    <a:srgbClr val="33CCFF"/>
    <a:srgbClr val="CC0000"/>
    <a:srgbClr val="3399FF"/>
    <a:srgbClr val="66FF66"/>
    <a:srgbClr val="0033CC"/>
    <a:srgbClr val="FFFF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364" autoAdjust="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AF1F0D-718C-46F4-A4B6-3B377BFD8385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5D58F2C-7AA4-4E31-9147-2A20562E19B4}" type="pres">
      <dgm:prSet presAssocID="{5FAF1F0D-718C-46F4-A4B6-3B377BFD838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</dgm:ptLst>
  <dgm:cxnLst>
    <dgm:cxn modelId="{9F9B2159-2301-4901-B36D-8223FD012156}" type="presOf" srcId="{5FAF1F0D-718C-46F4-A4B6-3B377BFD8385}" destId="{65D58F2C-7AA4-4E31-9147-2A20562E19B4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3F149-5461-4F5F-B813-A4E414458346}" type="datetimeFigureOut">
              <a:rPr lang="es-ES" smtClean="0"/>
              <a:t>30/05/2024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58F1A-7B07-4F6D-BFB9-4476EAE4F6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6281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58F1A-7B07-4F6D-BFB9-4476EAE4F6C0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8023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58F1A-7B07-4F6D-BFB9-4476EAE4F6C0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5547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0715-DBC4-488F-9A81-AE269873F8B9}" type="datetimeFigureOut">
              <a:rPr lang="es-ES" smtClean="0"/>
              <a:t>30/05/2024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DF1D099-4D17-49B5-B475-F36F048A8F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8720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0715-DBC4-488F-9A81-AE269873F8B9}" type="datetimeFigureOut">
              <a:rPr lang="es-ES" smtClean="0"/>
              <a:t>30/05/2024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F1D099-4D17-49B5-B475-F36F048A8F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711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0715-DBC4-488F-9A81-AE269873F8B9}" type="datetimeFigureOut">
              <a:rPr lang="es-ES" smtClean="0"/>
              <a:t>30/05/2024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F1D099-4D17-49B5-B475-F36F048A8F41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3632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0715-DBC4-488F-9A81-AE269873F8B9}" type="datetimeFigureOut">
              <a:rPr lang="es-ES" smtClean="0"/>
              <a:t>30/05/2024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F1D099-4D17-49B5-B475-F36F048A8F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6767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0715-DBC4-488F-9A81-AE269873F8B9}" type="datetimeFigureOut">
              <a:rPr lang="es-ES" smtClean="0"/>
              <a:t>30/05/2024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F1D099-4D17-49B5-B475-F36F048A8F41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4411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0715-DBC4-488F-9A81-AE269873F8B9}" type="datetimeFigureOut">
              <a:rPr lang="es-ES" smtClean="0"/>
              <a:t>30/05/2024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F1D099-4D17-49B5-B475-F36F048A8F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4197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0715-DBC4-488F-9A81-AE269873F8B9}" type="datetimeFigureOut">
              <a:rPr lang="es-ES" smtClean="0"/>
              <a:t>30/05/2024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D099-4D17-49B5-B475-F36F048A8F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6156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0715-DBC4-488F-9A81-AE269873F8B9}" type="datetimeFigureOut">
              <a:rPr lang="es-ES" smtClean="0"/>
              <a:t>30/05/2024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D099-4D17-49B5-B475-F36F048A8F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484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0715-DBC4-488F-9A81-AE269873F8B9}" type="datetimeFigureOut">
              <a:rPr lang="es-ES" smtClean="0"/>
              <a:t>30/05/2024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D099-4D17-49B5-B475-F36F048A8F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07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0715-DBC4-488F-9A81-AE269873F8B9}" type="datetimeFigureOut">
              <a:rPr lang="es-ES" smtClean="0"/>
              <a:t>30/05/2024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F1D099-4D17-49B5-B475-F36F048A8F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384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0715-DBC4-488F-9A81-AE269873F8B9}" type="datetimeFigureOut">
              <a:rPr lang="es-ES" smtClean="0"/>
              <a:t>30/05/2024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DF1D099-4D17-49B5-B475-F36F048A8F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65973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0715-DBC4-488F-9A81-AE269873F8B9}" type="datetimeFigureOut">
              <a:rPr lang="es-ES" smtClean="0"/>
              <a:t>30/05/2024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DF1D099-4D17-49B5-B475-F36F048A8F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4941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0715-DBC4-488F-9A81-AE269873F8B9}" type="datetimeFigureOut">
              <a:rPr lang="es-ES" smtClean="0"/>
              <a:t>30/05/2024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D099-4D17-49B5-B475-F36F048A8F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490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0715-DBC4-488F-9A81-AE269873F8B9}" type="datetimeFigureOut">
              <a:rPr lang="es-ES" smtClean="0"/>
              <a:t>30/05/2024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D099-4D17-49B5-B475-F36F048A8F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54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0715-DBC4-488F-9A81-AE269873F8B9}" type="datetimeFigureOut">
              <a:rPr lang="es-ES" smtClean="0"/>
              <a:t>30/05/2024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D099-4D17-49B5-B475-F36F048A8F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528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0715-DBC4-488F-9A81-AE269873F8B9}" type="datetimeFigureOut">
              <a:rPr lang="es-ES" smtClean="0"/>
              <a:t>30/05/2024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F1D099-4D17-49B5-B475-F36F048A8F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42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40715-DBC4-488F-9A81-AE269873F8B9}" type="datetimeFigureOut">
              <a:rPr lang="es-ES" smtClean="0"/>
              <a:t>30/05/2024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DF1D099-4D17-49B5-B475-F36F048A8F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761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41" r:id="rId4"/>
    <p:sldLayoutId id="2147484342" r:id="rId5"/>
    <p:sldLayoutId id="2147484343" r:id="rId6"/>
    <p:sldLayoutId id="2147484344" r:id="rId7"/>
    <p:sldLayoutId id="2147484345" r:id="rId8"/>
    <p:sldLayoutId id="2147484346" r:id="rId9"/>
    <p:sldLayoutId id="2147484347" r:id="rId10"/>
    <p:sldLayoutId id="2147484348" r:id="rId11"/>
    <p:sldLayoutId id="2147484349" r:id="rId12"/>
    <p:sldLayoutId id="2147484350" r:id="rId13"/>
    <p:sldLayoutId id="2147484351" r:id="rId14"/>
    <p:sldLayoutId id="2147484352" r:id="rId15"/>
    <p:sldLayoutId id="21474843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cpccs.gob.ec/biblioteca/DocumentosCPCCS/Comunicacion/2023/12/resolucion_no_cpccs_ple_sg_0310_2023_0176.pd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808988" y="179249"/>
            <a:ext cx="9686326" cy="6186309"/>
          </a:xfrm>
          <a:prstGeom prst="rect">
            <a:avLst/>
          </a:prstGeom>
          <a:noFill/>
          <a:effectLst>
            <a:glow rad="101600">
              <a:srgbClr val="0033CC">
                <a:alpha val="60000"/>
              </a:srgb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Rounded MT Bold" panose="020F0704030504030204" pitchFamily="34" charset="0"/>
              </a:rPr>
              <a:t>RENDICION DE CUENTAS </a:t>
            </a:r>
          </a:p>
          <a:p>
            <a:pPr algn="ctr"/>
            <a:endParaRPr lang="es-ES" sz="54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lang="es-ES" sz="5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lang="es-ES" sz="54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lang="es-ES" sz="54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lang="es-ES" sz="54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lang="es-ES" sz="36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92D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es-E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hnschrift" panose="020B0502040204020203" pitchFamily="34" charset="0"/>
              </a:rPr>
              <a:t>ENERO - DICIEMBRE</a:t>
            </a:r>
            <a:r>
              <a:rPr lang="es-E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hnschrift" panose="020B0502040204020203" pitchFamily="34" charset="0"/>
              </a:rPr>
              <a:t> </a:t>
            </a:r>
            <a:r>
              <a:rPr lang="es-ES" sz="3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ahnschrift" panose="020B0502040204020203" pitchFamily="34" charset="0"/>
              </a:rPr>
              <a:t>2023</a:t>
            </a:r>
            <a:endParaRPr lang="es-ES" sz="36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92D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2" r="8506" b="28103"/>
          <a:stretch/>
        </p:blipFill>
        <p:spPr>
          <a:xfrm>
            <a:off x="9532447" y="5846620"/>
            <a:ext cx="2548716" cy="90054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169" y="1164202"/>
            <a:ext cx="9310643" cy="4436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1336406" y="6385061"/>
            <a:ext cx="7980218" cy="5429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/>
              <a:t>GOBIERNO AUTONOMO DESCENTRALIZADO PARROQUIAL DE PRINCIPAL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61320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407993" y="287468"/>
            <a:ext cx="9375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000" dirty="0" smtClean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es-EC" sz="3000" dirty="0" smtClean="0">
                <a:ln w="0"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MANTENIMIENTO VIAL DE LA PARROQUIA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2" r="8506" b="28103"/>
          <a:stretch/>
        </p:blipFill>
        <p:spPr>
          <a:xfrm>
            <a:off x="9532447" y="5846620"/>
            <a:ext cx="2548716" cy="90054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689" y="1190093"/>
            <a:ext cx="4843547" cy="3632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32" y="1190093"/>
            <a:ext cx="4963887" cy="3632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ángulo 12"/>
          <p:cNvSpPr/>
          <p:nvPr/>
        </p:nvSpPr>
        <p:spPr>
          <a:xfrm>
            <a:off x="1407993" y="4460838"/>
            <a:ext cx="307489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50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C" sz="2800" dirty="0">
                <a:ln w="0"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(OPERADOR)</a:t>
            </a:r>
          </a:p>
          <a:p>
            <a:pPr algn="ctr"/>
            <a:r>
              <a:rPr lang="es-EC" sz="28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(100%)                                                                </a:t>
            </a:r>
            <a:r>
              <a:rPr lang="es-ES" sz="2800" b="1" u="sng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10865.36</a:t>
            </a:r>
            <a:endParaRPr lang="es-EC" sz="2800" b="1" u="sng" dirty="0">
              <a:ln w="6600">
                <a:solidFill>
                  <a:schemeClr val="tx1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5003586" y="4822753"/>
            <a:ext cx="63795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dirty="0">
                <a:ln w="0"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MANTENIMIENTO DE LA MAQUINARIA , </a:t>
            </a:r>
            <a:r>
              <a:rPr lang="es-EC" sz="2400" dirty="0" smtClean="0">
                <a:ln w="0"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COMBUSTIBLES , ARRENDAMIENTOS </a:t>
            </a:r>
            <a:r>
              <a:rPr lang="es-EC" sz="2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(100%)                                                                </a:t>
            </a:r>
            <a:r>
              <a:rPr lang="es-ES" sz="2400" b="1" u="sng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15139.06</a:t>
            </a:r>
            <a:endParaRPr lang="es-EC" sz="2400" b="1" u="sng" dirty="0">
              <a:ln w="6600">
                <a:solidFill>
                  <a:schemeClr val="tx1"/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Subtítulo 2"/>
          <p:cNvSpPr txBox="1">
            <a:spLocks/>
          </p:cNvSpPr>
          <p:nvPr/>
        </p:nvSpPr>
        <p:spPr>
          <a:xfrm>
            <a:off x="1326826" y="6475700"/>
            <a:ext cx="7980218" cy="5429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/>
              <a:t>GOBIERNO AUTONOMO DESCENTRALIZADO PARROQUIAL DE PRINCIPAL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28937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2" r="8506" b="28103"/>
          <a:stretch/>
        </p:blipFill>
        <p:spPr>
          <a:xfrm>
            <a:off x="9508635" y="5886686"/>
            <a:ext cx="2548716" cy="900544"/>
          </a:xfrm>
          <a:prstGeom prst="rect">
            <a:avLst/>
          </a:prstGeom>
        </p:spPr>
      </p:pic>
      <p:sp>
        <p:nvSpPr>
          <p:cNvPr id="4" name="Subtítulo 2"/>
          <p:cNvSpPr txBox="1">
            <a:spLocks/>
          </p:cNvSpPr>
          <p:nvPr/>
        </p:nvSpPr>
        <p:spPr>
          <a:xfrm>
            <a:off x="1326826" y="6475700"/>
            <a:ext cx="7980218" cy="5429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/>
              <a:t>GOBIERNO AUTONOMO DESCENTRALIZADO PARROQUIAL DE PRINCIPAL</a:t>
            </a:r>
            <a:endParaRPr lang="es-EC" b="1" dirty="0"/>
          </a:p>
        </p:txBody>
      </p:sp>
      <p:sp>
        <p:nvSpPr>
          <p:cNvPr id="5" name="Rectángulo 4"/>
          <p:cNvSpPr/>
          <p:nvPr/>
        </p:nvSpPr>
        <p:spPr>
          <a:xfrm>
            <a:off x="1407993" y="287468"/>
            <a:ext cx="9375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000" dirty="0" smtClean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 </a:t>
            </a:r>
            <a:r>
              <a:rPr lang="es-EC" sz="3000" dirty="0" smtClean="0">
                <a:ln w="0"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MANTENIMIENTO VIAL DE LA PARROQUIA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750423" y="689614"/>
            <a:ext cx="74371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s-MX" sz="1600" dirty="0" smtClean="0"/>
              <a:t>Aporte de horas maquina en diferentes trabajos:</a:t>
            </a:r>
            <a:endParaRPr lang="es-EC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517267" y="4003957"/>
            <a:ext cx="8706596" cy="247760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s-ES" sz="11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APERTURA DE TRAMO DE VIA EN EL SECTOR DE PAPASHUAICO : 50 HORAS</a:t>
            </a:r>
            <a:endParaRPr lang="es-ES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INTERVENCION EN LA VIA 27 DE FEBRERO : 200 HORAS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MANTENIMIENTO Y LIMPIEZA DE CUNETAS EN LA VIA ALIZAL ALTO : 50 HORAS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AMPLIACION , DESBANQUE E IMPLEMENTACION DE MURO DE PIEDRAS EN EL ESPACIO DE LA TRANCA: 60 HORAS</a:t>
            </a:r>
            <a:r>
              <a:rPr lang="es-EC" sz="1200" dirty="0" smtClean="0"/>
              <a:t> </a:t>
            </a:r>
          </a:p>
          <a:p>
            <a:r>
              <a:rPr lang="es-EC" sz="1200" dirty="0" smtClean="0"/>
              <a:t> </a:t>
            </a:r>
            <a:endParaRPr lang="es-MX" sz="1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APOYO AL EQUIPO CAMINERO DE LA PREFECTURA </a:t>
            </a:r>
            <a:r>
              <a:rPr lang="es-ES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 LA INTERVENCION DEL MANTENIMIENTO DE LA VIA A GUEL Y LA VIA A LAS 3 LAGUNAS.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2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INTERVENCION EN LA VIA AL SECTOR DE COCHA NEGRA</a:t>
            </a:r>
            <a:endParaRPr lang="es-ES" sz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0388830" y="4291301"/>
            <a:ext cx="15204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APORTE VALORADO:</a:t>
            </a:r>
          </a:p>
          <a:p>
            <a:pPr algn="ctr"/>
            <a:r>
              <a:rPr lang="es-MX" sz="16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sz="1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9000.00</a:t>
            </a:r>
            <a:endParaRPr lang="es-EC" sz="1600" b="1" dirty="0" smtClean="0">
              <a:ln w="6600">
                <a:solidFill>
                  <a:schemeClr val="tx1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5" b="22335"/>
          <a:stretch/>
        </p:blipFill>
        <p:spPr>
          <a:xfrm>
            <a:off x="7878828" y="973851"/>
            <a:ext cx="2205201" cy="3197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0" t="335" r="596" b="36078"/>
          <a:stretch/>
        </p:blipFill>
        <p:spPr>
          <a:xfrm>
            <a:off x="5076590" y="1010968"/>
            <a:ext cx="2099273" cy="3148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5" b="22482"/>
          <a:stretch/>
        </p:blipFill>
        <p:spPr>
          <a:xfrm>
            <a:off x="2046514" y="1028168"/>
            <a:ext cx="2386254" cy="3142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643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2" r="8506" b="28103"/>
          <a:stretch/>
        </p:blipFill>
        <p:spPr>
          <a:xfrm>
            <a:off x="9532447" y="5846620"/>
            <a:ext cx="2548716" cy="90054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940156" y="668245"/>
            <a:ext cx="651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s-EC" sz="2800" b="1" dirty="0" smtClean="0"/>
              <a:t>DTSB VIA 27 DE FEBRERO – MVD 2022</a:t>
            </a:r>
            <a:endParaRPr lang="es-EC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452584" y="294193"/>
            <a:ext cx="13532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50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C" sz="32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(0%)                                                               </a:t>
            </a:r>
            <a:endParaRPr lang="es-EC" sz="5000" b="1" dirty="0" smtClean="0">
              <a:ln w="6600">
                <a:solidFill>
                  <a:schemeClr val="tx1"/>
                </a:solidFill>
                <a:prstDash val="solid"/>
              </a:ln>
              <a:solidFill>
                <a:schemeClr val="accent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1336406" y="6385061"/>
            <a:ext cx="7980218" cy="5429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/>
              <a:t>GOBIERNO AUTONOMO DESCENTRALIZADO PARROQUIAL DE PRINCIPAL</a:t>
            </a:r>
            <a:endParaRPr lang="es-EC" b="1" dirty="0"/>
          </a:p>
        </p:txBody>
      </p:sp>
      <p:sp>
        <p:nvSpPr>
          <p:cNvPr id="14" name="Rectángulo 13"/>
          <p:cNvSpPr/>
          <p:nvPr/>
        </p:nvSpPr>
        <p:spPr>
          <a:xfrm>
            <a:off x="1433670" y="2791961"/>
            <a:ext cx="539763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es-ES" sz="1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CONTRAPARTE GAD:</a:t>
            </a:r>
          </a:p>
          <a:p>
            <a:endParaRPr lang="es-ES" sz="1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s-E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MATERIALES PARA DRENAJE:</a:t>
            </a:r>
          </a:p>
          <a:p>
            <a:r>
              <a:rPr lang="es-EC" sz="1600" dirty="0" smtClean="0"/>
              <a:t> </a:t>
            </a:r>
          </a:p>
          <a:p>
            <a:r>
              <a:rPr lang="es-EC" sz="1600" dirty="0" smtClean="0"/>
              <a:t> </a:t>
            </a:r>
            <a:r>
              <a:rPr lang="es-EC" sz="1600" b="1" dirty="0" smtClean="0"/>
              <a:t>1394.52 ( GAD PARROQUIAL – FUERA DEL CONVENIO</a:t>
            </a:r>
          </a:p>
          <a:p>
            <a:endParaRPr lang="es-MX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Ajuste para CONTRATO DEL DTSB  </a:t>
            </a:r>
            <a:r>
              <a:rPr lang="es-E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GPP (12,704.33</a:t>
            </a:r>
            <a:r>
              <a:rPr lang="es-E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s-ES" sz="1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552934" y="1645244"/>
            <a:ext cx="25795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es-ES" sz="1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CONVENIO 027-2023:</a:t>
            </a:r>
          </a:p>
          <a:p>
            <a:r>
              <a:rPr lang="es-E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</a:t>
            </a:r>
            <a:r>
              <a:rPr lang="es-E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 GPA (44,781.08)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4821" y="1540920"/>
            <a:ext cx="6319537" cy="2316657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1100216" y="4880899"/>
            <a:ext cx="37790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50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C" sz="28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TOTAL(58,879.93)                                          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7615677" y="5335418"/>
            <a:ext cx="32111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COMUNIDAD:</a:t>
            </a:r>
          </a:p>
          <a:p>
            <a:r>
              <a:rPr lang="es-E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MANO DE OBRA Y MATERIALES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7615677" y="3999982"/>
            <a:ext cx="24994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GAD MUNICIPAL:</a:t>
            </a:r>
          </a:p>
          <a:p>
            <a:r>
              <a:rPr lang="es-E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TRANSPORTE MATERIAL 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7615677" y="4577994"/>
            <a:ext cx="320792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s-E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GAD PROVINCIAL:</a:t>
            </a:r>
          </a:p>
          <a:p>
            <a:r>
              <a:rPr lang="es-E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ESTRUCTURA DE LA VIA Y BASE </a:t>
            </a:r>
          </a:p>
          <a:p>
            <a:endParaRPr lang="es-ES" sz="1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7297961" y="3990409"/>
            <a:ext cx="31451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  <a:p>
            <a:pPr algn="ctr"/>
            <a:r>
              <a:rPr lang="es-ES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</a:p>
          <a:p>
            <a:pPr algn="ctr"/>
            <a:r>
              <a:rPr lang="es-ES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  <a:p>
            <a:pPr algn="ctr"/>
            <a:r>
              <a:rPr lang="es-ES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  <a:p>
            <a:pPr algn="ctr"/>
            <a:r>
              <a:rPr lang="es-ES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</a:p>
          <a:p>
            <a:pPr algn="ctr"/>
            <a:r>
              <a:rPr lang="es-ES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  <a:p>
            <a:pPr algn="ctr"/>
            <a:r>
              <a:rPr lang="es-ES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</a:p>
          <a:p>
            <a:pPr algn="ctr"/>
            <a:r>
              <a:rPr lang="es-ES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  <a:p>
            <a:pPr algn="ctr"/>
            <a:r>
              <a:rPr lang="es-ES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</a:p>
          <a:p>
            <a:pPr algn="ctr"/>
            <a:r>
              <a:rPr lang="es-ES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  <a:p>
            <a:pPr algn="ctr"/>
            <a:r>
              <a:rPr lang="es-ES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es-ES" sz="1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11284358" y="4338628"/>
            <a:ext cx="287746" cy="13940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  <a:p>
            <a:pPr algn="ctr"/>
            <a:r>
              <a:rPr lang="es-ES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  <a:p>
            <a:pPr algn="ctr"/>
            <a:r>
              <a:rPr lang="es-ES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  <a:p>
            <a:pPr algn="ctr"/>
            <a:r>
              <a:rPr lang="es-ES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  <a:p>
            <a:pPr algn="ctr"/>
            <a:r>
              <a:rPr lang="es-ES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</a:p>
          <a:p>
            <a:pPr algn="ctr"/>
            <a:r>
              <a:rPr lang="es-ES" sz="1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</a:p>
          <a:p>
            <a:pPr algn="ctr"/>
            <a:r>
              <a:rPr lang="es-ES" sz="1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endParaRPr lang="es-ES" sz="1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870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08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2489616" y="146481"/>
            <a:ext cx="70428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dirty="0" smtClean="0">
                <a:ln w="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ATENCION AL SECTOR VULNERABLE</a:t>
            </a:r>
            <a:endParaRPr lang="es-EC" sz="3200" dirty="0" smtClean="0">
              <a:ln w="0">
                <a:solidFill>
                  <a:schemeClr val="tx1"/>
                </a:solidFill>
              </a:ln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  <a:p>
            <a:pPr algn="ctr"/>
            <a:r>
              <a:rPr lang="es-EC" sz="3600" dirty="0" smtClean="0">
                <a:ln w="0">
                  <a:solidFill>
                    <a:srgbClr val="66FF66"/>
                  </a:solidFill>
                </a:ln>
                <a:solidFill>
                  <a:srgbClr val="92D050"/>
                </a:solidFill>
                <a:latin typeface="Cooper Black" panose="0208090404030B020404" pitchFamily="18" charset="0"/>
              </a:rPr>
              <a:t>$20,005.25</a:t>
            </a:r>
            <a:r>
              <a:rPr lang="es-EC" sz="3600" dirty="0" smtClean="0">
                <a:ln w="0">
                  <a:solidFill>
                    <a:schemeClr val="tx1"/>
                  </a:solidFill>
                </a:ln>
                <a:solidFill>
                  <a:srgbClr val="0033CC"/>
                </a:solidFill>
                <a:latin typeface="Cooper Black" panose="0208090404030B020404" pitchFamily="18" charset="0"/>
              </a:rPr>
              <a:t> </a:t>
            </a:r>
          </a:p>
          <a:p>
            <a:pPr algn="ctr"/>
            <a:r>
              <a:rPr lang="es-EC" sz="3000" dirty="0" smtClean="0">
                <a:ln w="0">
                  <a:solidFill>
                    <a:srgbClr val="66FF66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(12.28% ASIGNACION DE MINISTERIO DE FINANZAS)</a:t>
            </a:r>
          </a:p>
          <a:p>
            <a:pPr algn="ctr"/>
            <a:endParaRPr lang="es-EC" sz="8000" dirty="0" smtClean="0">
              <a:ln w="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2" r="8506" b="28103"/>
          <a:stretch/>
        </p:blipFill>
        <p:spPr>
          <a:xfrm>
            <a:off x="9532447" y="5846620"/>
            <a:ext cx="2548716" cy="90054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5" t="29639" b="9101"/>
          <a:stretch/>
        </p:blipFill>
        <p:spPr>
          <a:xfrm>
            <a:off x="2337732" y="2690199"/>
            <a:ext cx="7530167" cy="3694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1336406" y="6385061"/>
            <a:ext cx="7980218" cy="5429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/>
              <a:t>GOBIERNO AUTONOMO DESCENTRALIZADO PARROQUIAL DE PRINCIPAL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1621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8" t="28113" r="1558" b="11534"/>
          <a:stretch/>
        </p:blipFill>
        <p:spPr>
          <a:xfrm>
            <a:off x="4684561" y="3442764"/>
            <a:ext cx="7074781" cy="2775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ángulo 1"/>
          <p:cNvSpPr/>
          <p:nvPr/>
        </p:nvSpPr>
        <p:spPr>
          <a:xfrm>
            <a:off x="1576251" y="510027"/>
            <a:ext cx="101830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 smtClean="0">
                <a:ln w="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ATENCION  A LA POBLACION ADULTO MAYOR</a:t>
            </a:r>
          </a:p>
          <a:p>
            <a:pPr algn="ctr"/>
            <a:r>
              <a:rPr lang="es-ES" sz="3200" dirty="0" smtClean="0">
                <a:ln w="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Y PERSONAS CON DISCAPACIDAD</a:t>
            </a:r>
            <a:endParaRPr lang="es-ES" sz="3200" dirty="0">
              <a:ln w="0">
                <a:solidFill>
                  <a:schemeClr val="tx1"/>
                </a:solidFill>
              </a:ln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2" r="8506" b="28103"/>
          <a:stretch/>
        </p:blipFill>
        <p:spPr>
          <a:xfrm>
            <a:off x="9532447" y="5846620"/>
            <a:ext cx="2548716" cy="90054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35429" y="1771911"/>
            <a:ext cx="7402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ESPACIOS ACTIVOS – PERSONA CON DISCAPACIDAD – SALIDAS DE INTEGRACION - PROGRAMAS  </a:t>
            </a:r>
            <a:r>
              <a:rPr lang="es-MX" dirty="0"/>
              <a:t>7451.19(93%) </a:t>
            </a:r>
            <a:endParaRPr lang="es-MX" dirty="0" smtClean="0"/>
          </a:p>
          <a:p>
            <a:r>
              <a:rPr lang="es-MX" dirty="0" smtClean="0"/>
              <a:t>65 USUARIOS ANTENDIDOS</a:t>
            </a:r>
            <a:endParaRPr lang="es-EC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547361" y="2556741"/>
            <a:ext cx="7559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ATENCION</a:t>
            </a:r>
            <a:r>
              <a:rPr lang="es-MX" dirty="0" smtClean="0"/>
              <a:t> </a:t>
            </a:r>
            <a:r>
              <a:rPr lang="es-MX" b="1" dirty="0" smtClean="0"/>
              <a:t>DOMICILIARIA</a:t>
            </a:r>
            <a:r>
              <a:rPr lang="es-MX" dirty="0" smtClean="0"/>
              <a:t> (MIES)  12833.76 (100%)</a:t>
            </a:r>
          </a:p>
          <a:p>
            <a:r>
              <a:rPr lang="es-MX" dirty="0" smtClean="0"/>
              <a:t>CONTRAPARTE GAD  2687.99 (SEGÚN CONVENIO) </a:t>
            </a:r>
          </a:p>
          <a:p>
            <a:r>
              <a:rPr lang="es-MX" dirty="0" smtClean="0"/>
              <a:t>40 USUARIOS </a:t>
            </a:r>
            <a:r>
              <a:rPr lang="es-MX" dirty="0"/>
              <a:t>ANTENDIDOS</a:t>
            </a:r>
            <a:endParaRPr lang="es-EC" dirty="0"/>
          </a:p>
          <a:p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9"/>
          <a:stretch/>
        </p:blipFill>
        <p:spPr>
          <a:xfrm>
            <a:off x="705394" y="2556741"/>
            <a:ext cx="3875315" cy="3740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Subtítulo 2"/>
          <p:cNvSpPr txBox="1">
            <a:spLocks/>
          </p:cNvSpPr>
          <p:nvPr/>
        </p:nvSpPr>
        <p:spPr>
          <a:xfrm>
            <a:off x="1336406" y="6385061"/>
            <a:ext cx="7980218" cy="5429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/>
              <a:t>GOBIERNO AUTONOMO DESCENTRALIZADO PARROQUIAL DE PRINCIPAL</a:t>
            </a:r>
            <a:endParaRPr lang="es-EC" b="1" dirty="0"/>
          </a:p>
        </p:txBody>
      </p:sp>
      <p:sp>
        <p:nvSpPr>
          <p:cNvPr id="16" name="Rectángulo 15"/>
          <p:cNvSpPr/>
          <p:nvPr/>
        </p:nvSpPr>
        <p:spPr>
          <a:xfrm>
            <a:off x="7972885" y="1735109"/>
            <a:ext cx="365677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TOTAL USUARIOS</a:t>
            </a:r>
          </a:p>
          <a:p>
            <a:pPr algn="ctr"/>
            <a:r>
              <a:rPr lang="es-E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120 ADULTOS MAYORES</a:t>
            </a:r>
          </a:p>
          <a:p>
            <a:pPr algn="ctr"/>
            <a:r>
              <a:rPr lang="es-E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35 PERSONAS CON DISCAPACIDAD</a:t>
            </a:r>
          </a:p>
          <a:p>
            <a:r>
              <a:rPr lang="es-E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</a:t>
            </a:r>
            <a:endParaRPr lang="es-ES" sz="1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172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 descr="Resultado de imagen para LOGO PREFECTURA DE AZU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AutoShape 7" descr="Resultado de imagen para LOGO PREFECTURA DE AZUA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0" name="Rectángulo 9"/>
          <p:cNvSpPr/>
          <p:nvPr/>
        </p:nvSpPr>
        <p:spPr>
          <a:xfrm>
            <a:off x="307975" y="160337"/>
            <a:ext cx="116704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000" dirty="0" smtClean="0">
                <a:ln w="0"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ATENCION A LOS NIÑOS , NIÑAS Y ADOLESCENTES </a:t>
            </a:r>
            <a:endParaRPr lang="es-EC" sz="3000" dirty="0" smtClean="0">
              <a:ln w="0">
                <a:solidFill>
                  <a:schemeClr val="tx1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  <a:p>
            <a:pPr algn="ctr"/>
            <a:endParaRPr lang="es-EC" sz="3000" dirty="0" smtClean="0">
              <a:ln w="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38847" y="5970096"/>
            <a:ext cx="67136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  <a:r>
              <a:rPr lang="es-ES" sz="24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 NNA – ATENDIDOS DE MANERA DIRECTA</a:t>
            </a:r>
            <a:endParaRPr lang="es-ES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2" r="8506" b="28103"/>
          <a:stretch/>
        </p:blipFill>
        <p:spPr>
          <a:xfrm>
            <a:off x="9532447" y="5846620"/>
            <a:ext cx="2548716" cy="90054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6" b="32762"/>
          <a:stretch/>
        </p:blipFill>
        <p:spPr>
          <a:xfrm>
            <a:off x="1643490" y="844768"/>
            <a:ext cx="6446200" cy="248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41046" r="21961" b="18693"/>
          <a:stretch/>
        </p:blipFill>
        <p:spPr>
          <a:xfrm>
            <a:off x="1654887" y="3405052"/>
            <a:ext cx="6434803" cy="2302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Rectángulo 23"/>
          <p:cNvSpPr/>
          <p:nvPr/>
        </p:nvSpPr>
        <p:spPr>
          <a:xfrm>
            <a:off x="8395062" y="1562035"/>
            <a:ext cx="3344091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  CURSO DE MECANICA DE MOTOS</a:t>
            </a:r>
          </a:p>
          <a:p>
            <a:endParaRPr lang="es-ES" sz="1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0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DIA DE LA FAMILIA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COLONIAS VACACIONALES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CAPACITACION BANDA RITMICA </a:t>
            </a:r>
          </a:p>
          <a:p>
            <a:r>
              <a:rPr lang="es-E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ESTUDIANTIL</a:t>
            </a:r>
          </a:p>
          <a:p>
            <a:endParaRPr lang="es-E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CARRERA ATHLETICA 5K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CNH</a:t>
            </a:r>
          </a:p>
          <a:p>
            <a:endParaRPr lang="es-E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Subtítulo 2"/>
          <p:cNvSpPr txBox="1">
            <a:spLocks/>
          </p:cNvSpPr>
          <p:nvPr/>
        </p:nvSpPr>
        <p:spPr>
          <a:xfrm>
            <a:off x="1336406" y="6385061"/>
            <a:ext cx="7980218" cy="5429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/>
              <a:t>GOBIERNO AUTONOMO DESCENTRALIZADO PARROQUIAL DE PRINCIPAL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32505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03861" y="398813"/>
            <a:ext cx="110836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000" dirty="0" smtClean="0">
                <a:ln w="0"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CUIDANDO NUESTRO PATROMONIO CULTURAL Y PROPIO DE  LA PARROQUIA PRINCIPAL</a:t>
            </a:r>
            <a:endParaRPr lang="es-EC" sz="3000" dirty="0" smtClean="0">
              <a:ln w="0">
                <a:solidFill>
                  <a:schemeClr val="tx1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524438" y="4445520"/>
            <a:ext cx="338042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   CARNAVAL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FESTIVAL DE LA MANZANA</a:t>
            </a:r>
          </a:p>
          <a:p>
            <a:r>
              <a:rPr lang="es-E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(5753.50)</a:t>
            </a:r>
          </a:p>
          <a:p>
            <a:endParaRPr lang="es-ES" sz="1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FESTIVIDADES DE PARROQUIALIZACIÓN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FESTIVIDAES DE FIN DE AÑO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2" r="8506" b="28103"/>
          <a:stretch/>
        </p:blipFill>
        <p:spPr>
          <a:xfrm>
            <a:off x="9532447" y="5846620"/>
            <a:ext cx="2548716" cy="90054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" t="25805" r="5239" b="207"/>
          <a:stretch/>
        </p:blipFill>
        <p:spPr>
          <a:xfrm>
            <a:off x="496387" y="1414476"/>
            <a:ext cx="6165380" cy="2847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026" y="1414476"/>
            <a:ext cx="4835083" cy="2847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4" t="24186" r="12190" b="3820"/>
          <a:stretch/>
        </p:blipFill>
        <p:spPr>
          <a:xfrm>
            <a:off x="5012777" y="4321860"/>
            <a:ext cx="4490184" cy="2134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Subtítulo 2"/>
          <p:cNvSpPr txBox="1">
            <a:spLocks/>
          </p:cNvSpPr>
          <p:nvPr/>
        </p:nvSpPr>
        <p:spPr>
          <a:xfrm>
            <a:off x="1336406" y="6385061"/>
            <a:ext cx="7980218" cy="5429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/>
              <a:t>GOBIERNO AUTONOMO DESCENTRALIZADO PARROQUIAL DE PRINCIPAL</a:t>
            </a:r>
            <a:endParaRPr lang="es-EC" b="1" dirty="0"/>
          </a:p>
        </p:txBody>
      </p:sp>
      <p:sp>
        <p:nvSpPr>
          <p:cNvPr id="21" name="Rectángulo 20"/>
          <p:cNvSpPr/>
          <p:nvPr/>
        </p:nvSpPr>
        <p:spPr>
          <a:xfrm>
            <a:off x="9173567" y="4374716"/>
            <a:ext cx="3013673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50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C" sz="3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(87 %) </a:t>
            </a:r>
          </a:p>
          <a:p>
            <a:pPr algn="ctr"/>
            <a:r>
              <a:rPr lang="es-EC" sz="3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13426.00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003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371075" y="581267"/>
            <a:ext cx="100981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000" dirty="0" smtClean="0">
                <a:ln w="0"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MANTENIMIENTO DE PARQUES INFANTILES</a:t>
            </a:r>
            <a:endParaRPr lang="es-EC" sz="3000" dirty="0" smtClean="0">
              <a:ln w="0">
                <a:solidFill>
                  <a:schemeClr val="tx1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  <a:p>
            <a:pPr algn="ctr"/>
            <a:endParaRPr lang="es-EC" sz="3000" dirty="0" smtClean="0">
              <a:ln w="0"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2" r="8506" b="28103"/>
          <a:stretch/>
        </p:blipFill>
        <p:spPr>
          <a:xfrm>
            <a:off x="9532447" y="5846620"/>
            <a:ext cx="2548716" cy="900544"/>
          </a:xfrm>
          <a:prstGeom prst="rect">
            <a:avLst/>
          </a:prstGeom>
        </p:spPr>
      </p:pic>
      <p:sp>
        <p:nvSpPr>
          <p:cNvPr id="13" name="Subtítulo 2"/>
          <p:cNvSpPr txBox="1">
            <a:spLocks/>
          </p:cNvSpPr>
          <p:nvPr/>
        </p:nvSpPr>
        <p:spPr>
          <a:xfrm>
            <a:off x="1336406" y="6385061"/>
            <a:ext cx="7980218" cy="5429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/>
              <a:t>GOBIERNO AUTONOMO DESCENTRALIZADO PARROQUIAL DE PRINCIPAL</a:t>
            </a:r>
            <a:endParaRPr lang="es-EC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188" y="1272786"/>
            <a:ext cx="3321366" cy="4379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45" y="3521854"/>
            <a:ext cx="4972010" cy="2463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547" y="3721774"/>
            <a:ext cx="4049486" cy="2329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80"/>
          <a:stretch/>
        </p:blipFill>
        <p:spPr>
          <a:xfrm>
            <a:off x="719645" y="1289089"/>
            <a:ext cx="4981303" cy="2432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ángulo 18"/>
          <p:cNvSpPr/>
          <p:nvPr/>
        </p:nvSpPr>
        <p:spPr>
          <a:xfrm>
            <a:off x="8853694" y="1115360"/>
            <a:ext cx="301367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48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C" sz="40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(94%) </a:t>
            </a:r>
          </a:p>
          <a:p>
            <a:pPr algn="ctr"/>
            <a:r>
              <a:rPr lang="es-EC" sz="40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5649.52</a:t>
            </a:r>
            <a:r>
              <a:rPr lang="es-EC" sz="40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                                                             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9187269" y="2807761"/>
            <a:ext cx="255311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* CENTRO PARROQUIAL</a:t>
            </a:r>
          </a:p>
          <a:p>
            <a:endParaRPr lang="es-ES" sz="1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 ALISAL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COMUNIDAD DE CELEL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BARRIO REMATE GAUSAL</a:t>
            </a:r>
          </a:p>
        </p:txBody>
      </p:sp>
    </p:spTree>
    <p:extLst>
      <p:ext uri="{BB962C8B-B14F-4D97-AF65-F5344CB8AC3E}">
        <p14:creationId xmlns:p14="http://schemas.microsoft.com/office/powerpoint/2010/main" val="237359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149747" y="659389"/>
            <a:ext cx="109815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000" dirty="0" smtClean="0">
                <a:ln w="0"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MEJORAMIENTO DE LA PRODUCCION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2" r="8506" b="28103"/>
          <a:stretch/>
        </p:blipFill>
        <p:spPr>
          <a:xfrm>
            <a:off x="9532447" y="5846620"/>
            <a:ext cx="2548716" cy="900544"/>
          </a:xfrm>
          <a:prstGeom prst="rect">
            <a:avLst/>
          </a:prstGeom>
        </p:spPr>
      </p:pic>
      <p:sp>
        <p:nvSpPr>
          <p:cNvPr id="14" name="Subtítulo 2"/>
          <p:cNvSpPr txBox="1">
            <a:spLocks/>
          </p:cNvSpPr>
          <p:nvPr/>
        </p:nvSpPr>
        <p:spPr>
          <a:xfrm>
            <a:off x="6541339" y="1896898"/>
            <a:ext cx="2425441" cy="14025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/>
              <a:t>3000 Plantas frutales tratadas</a:t>
            </a:r>
          </a:p>
          <a:p>
            <a:r>
              <a:rPr lang="es-MX" b="1" dirty="0" smtClean="0"/>
              <a:t>115 PRODUCTORES</a:t>
            </a:r>
            <a:endParaRPr lang="es-EC" b="1" dirty="0"/>
          </a:p>
        </p:txBody>
      </p:sp>
      <p:sp>
        <p:nvSpPr>
          <p:cNvPr id="15" name="Rectángulo 14"/>
          <p:cNvSpPr/>
          <p:nvPr/>
        </p:nvSpPr>
        <p:spPr>
          <a:xfrm>
            <a:off x="9532447" y="514093"/>
            <a:ext cx="19056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C" sz="28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(87%) </a:t>
            </a:r>
          </a:p>
          <a:p>
            <a:pPr algn="ctr"/>
            <a:r>
              <a:rPr lang="es-EC" sz="28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11810.60</a:t>
            </a:r>
            <a:r>
              <a:rPr lang="es-EC" sz="28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                                                             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8966780" y="1635008"/>
            <a:ext cx="3016214" cy="4431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s-ES" sz="1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FUMIGADA PARA EL MUSGO Y VENTURIA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PODA Y ABONADA DE FRUTALES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FERIAS PRODUCTIVAS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TALLERES:</a:t>
            </a:r>
          </a:p>
          <a:p>
            <a:r>
              <a:rPr lang="es-E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DERIVADOS DE TOMATE</a:t>
            </a:r>
          </a:p>
          <a:p>
            <a:r>
              <a:rPr lang="es-E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s-E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SIEMBRA DE AGUACATES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ACOMPAÑAMIENTO TECNICO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PREPARACION DE ALIMENTOS PARA CUYES Y SALES MINERALES PARA GANADO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413" y="1518431"/>
            <a:ext cx="2367643" cy="3156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63" y="1518430"/>
            <a:ext cx="2968340" cy="2226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858" y="3299430"/>
            <a:ext cx="3396253" cy="2547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62" y="3533749"/>
            <a:ext cx="3709851" cy="2782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Subtítulo 2"/>
          <p:cNvSpPr txBox="1">
            <a:spLocks/>
          </p:cNvSpPr>
          <p:nvPr/>
        </p:nvSpPr>
        <p:spPr>
          <a:xfrm>
            <a:off x="1488806" y="6537461"/>
            <a:ext cx="7980218" cy="5429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/>
              <a:t>GOBIERNO AUTONOMO DESCENTRALIZADO PARROQUIAL DE PRINCIPAL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86937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92" y="1857699"/>
            <a:ext cx="4888235" cy="3893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uadroTexto 3"/>
          <p:cNvSpPr txBox="1"/>
          <p:nvPr/>
        </p:nvSpPr>
        <p:spPr>
          <a:xfrm>
            <a:off x="5551948" y="1587733"/>
            <a:ext cx="65292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000" b="1" dirty="0" smtClean="0">
                <a:latin typeface="Berlin Sans FB Demi" pitchFamily="34" charset="0"/>
              </a:rPr>
              <a:t>La </a:t>
            </a:r>
            <a:r>
              <a:rPr lang="es-EC" sz="2000" b="1" dirty="0">
                <a:latin typeface="Berlin Sans FB Demi" pitchFamily="34" charset="0"/>
              </a:rPr>
              <a:t>rendición de cuentas es obligación para todas las entidades del sector público (art. 225 de la constitución) y de las personas jurídicas del sector privado que presten servicio públicos, desarrollen actividades de interés público o manejen recursos públicos.</a:t>
            </a:r>
            <a:endParaRPr lang="es-ES" sz="2000" b="1" dirty="0">
              <a:latin typeface="Berlin Sans FB Demi" pitchFamily="34" charset="0"/>
            </a:endParaRPr>
          </a:p>
          <a:p>
            <a:pPr algn="just"/>
            <a:r>
              <a:rPr lang="es-EC" sz="2000" b="1" dirty="0">
                <a:latin typeface="Berlin Sans FB Demi" pitchFamily="34" charset="0"/>
              </a:rPr>
              <a:t>En este contexto también son sujetos de rendir cuentas todas las autoridades de elección popular y </a:t>
            </a:r>
            <a:r>
              <a:rPr lang="es-EC" sz="2000" b="1" dirty="0" smtClean="0">
                <a:latin typeface="Berlin Sans FB Demi" pitchFamily="34" charset="0"/>
              </a:rPr>
              <a:t>Gobiernos Autónomos </a:t>
            </a:r>
            <a:r>
              <a:rPr lang="es-EC" sz="2000" b="1" dirty="0">
                <a:latin typeface="Berlin Sans FB Demi" pitchFamily="34" charset="0"/>
              </a:rPr>
              <a:t>Descentralizados de Principal</a:t>
            </a:r>
            <a:r>
              <a:rPr lang="es-EC" sz="2000" b="1" dirty="0" smtClean="0">
                <a:latin typeface="Berlin Sans FB Demi" pitchFamily="34" charset="0"/>
              </a:rPr>
              <a:t>.</a:t>
            </a:r>
          </a:p>
          <a:p>
            <a:pPr algn="just"/>
            <a:r>
              <a:rPr lang="es-ES" sz="2000" dirty="0"/>
              <a:t>En el marco de la resolución No. </a:t>
            </a:r>
            <a:r>
              <a:rPr lang="en-US" sz="2000" u="sng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CPCCS-PLE-SG-031-O-2023-0176 </a:t>
            </a:r>
            <a:r>
              <a:rPr lang="es-ES" sz="2000" dirty="0" smtClean="0"/>
              <a:t>de </a:t>
            </a:r>
            <a:r>
              <a:rPr lang="es-ES" sz="2000" dirty="0"/>
              <a:t>fecha </a:t>
            </a:r>
            <a:r>
              <a:rPr lang="es-ES" sz="2000" dirty="0" smtClean="0"/>
              <a:t>31 </a:t>
            </a:r>
            <a:r>
              <a:rPr lang="es-ES" sz="2000" dirty="0"/>
              <a:t>de </a:t>
            </a:r>
            <a:r>
              <a:rPr lang="es-ES" sz="2000" dirty="0" smtClean="0"/>
              <a:t>diciembre </a:t>
            </a:r>
            <a:r>
              <a:rPr lang="es-ES" sz="2000" dirty="0"/>
              <a:t>de </a:t>
            </a:r>
            <a:r>
              <a:rPr lang="es-ES" sz="2000" dirty="0" smtClean="0"/>
              <a:t>2023 </a:t>
            </a:r>
            <a:r>
              <a:rPr lang="es-ES" sz="2000" dirty="0"/>
              <a:t>emitida por el Consejo de Participación Ciudadana y Control </a:t>
            </a:r>
            <a:r>
              <a:rPr lang="es-ES" sz="2000" dirty="0" smtClean="0"/>
              <a:t>social</a:t>
            </a:r>
            <a:r>
              <a:rPr lang="es-ES" dirty="0" smtClean="0"/>
              <a:t>.</a:t>
            </a:r>
            <a:endParaRPr lang="es-ES" sz="2000" b="1" dirty="0">
              <a:latin typeface="Berlin Sans FB Demi" pitchFamily="34" charset="0"/>
            </a:endParaRPr>
          </a:p>
        </p:txBody>
      </p:sp>
      <p:sp>
        <p:nvSpPr>
          <p:cNvPr id="10" name="2 Rectángulo"/>
          <p:cNvSpPr/>
          <p:nvPr/>
        </p:nvSpPr>
        <p:spPr>
          <a:xfrm>
            <a:off x="1816162" y="425463"/>
            <a:ext cx="8178904" cy="923330"/>
          </a:xfrm>
          <a:prstGeom prst="rect">
            <a:avLst/>
          </a:prstGeom>
          <a:noFill/>
          <a:effectLst>
            <a:glow rad="101600">
              <a:srgbClr val="0033CC">
                <a:alpha val="60000"/>
              </a:srgb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Rounded MT Bold" panose="020F0704030504030204" pitchFamily="34" charset="0"/>
              </a:rPr>
              <a:t>ANTECEDENTES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2" r="8506" b="28103"/>
          <a:stretch/>
        </p:blipFill>
        <p:spPr>
          <a:xfrm>
            <a:off x="9532447" y="5846620"/>
            <a:ext cx="2548716" cy="900544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1336406" y="6385061"/>
            <a:ext cx="7980218" cy="5429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/>
              <a:t>GOBIERNO AUTONOMO DESCENTRALIZADO PARROQUIAL DE PRINCIPAL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4363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44310" y="510077"/>
            <a:ext cx="111497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ln w="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IMPLEMENTACION DE LA INFRAESTRUCTURA Y NORMATIVA PARROQUIAL</a:t>
            </a:r>
          </a:p>
        </p:txBody>
      </p:sp>
      <p:sp>
        <p:nvSpPr>
          <p:cNvPr id="3" name="Rectángulo 2"/>
          <p:cNvSpPr/>
          <p:nvPr/>
        </p:nvSpPr>
        <p:spPr>
          <a:xfrm>
            <a:off x="9383022" y="1773900"/>
            <a:ext cx="26981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C" sz="1600" b="1" dirty="0" smtClean="0">
                <a:ln w="6600">
                  <a:solidFill>
                    <a:schemeClr val="tx1"/>
                  </a:solidFill>
                  <a:prstDash val="solid"/>
                </a:ln>
                <a:latin typeface="Aharoni" panose="02010803020104030203" pitchFamily="2" charset="-79"/>
                <a:cs typeface="Aharoni" panose="02010803020104030203" pitchFamily="2" charset="-79"/>
              </a:rPr>
              <a:t>(46,%)                                                                           </a:t>
            </a:r>
            <a:endParaRPr lang="es-EC" sz="1600" b="1" u="sng" dirty="0">
              <a:ln w="6600">
                <a:solidFill>
                  <a:schemeClr val="tx1"/>
                </a:solidFill>
                <a:prstDash val="solid"/>
              </a:ln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s-ES" sz="1600" b="1" dirty="0" smtClean="0">
                <a:ln w="6600">
                  <a:solidFill>
                    <a:schemeClr val="tx1"/>
                  </a:solidFill>
                  <a:prstDash val="solid"/>
                </a:ln>
                <a:latin typeface="Aharoni" panose="02010803020104030203" pitchFamily="2" charset="-79"/>
                <a:cs typeface="Aharoni" panose="02010803020104030203" pitchFamily="2" charset="-79"/>
              </a:rPr>
              <a:t>5200,00 ADM ANTERIOR – DISEÑO CUBIERTA COMPLEJO Y ASERAMIENTO FIN DE GESTION</a:t>
            </a:r>
          </a:p>
          <a:p>
            <a:pPr algn="ctr"/>
            <a:endParaRPr lang="es-ES" sz="2400" b="1" u="sng" dirty="0" smtClean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s-ES" sz="2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7401.79</a:t>
            </a:r>
            <a:endParaRPr lang="es-EC" sz="2400" b="1" dirty="0">
              <a:ln w="6600">
                <a:solidFill>
                  <a:schemeClr val="tx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2" r="8506" b="28103"/>
          <a:stretch/>
        </p:blipFill>
        <p:spPr>
          <a:xfrm>
            <a:off x="9532447" y="5846620"/>
            <a:ext cx="2548716" cy="90054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330" y="1530059"/>
            <a:ext cx="3823692" cy="3278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5" y="1530060"/>
            <a:ext cx="4371703" cy="3278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ángulo 10"/>
          <p:cNvSpPr/>
          <p:nvPr/>
        </p:nvSpPr>
        <p:spPr>
          <a:xfrm>
            <a:off x="1336406" y="4753845"/>
            <a:ext cx="6845213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s-ES" sz="1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ASESORAMIENTO ADMINISTRATIVO Y ACOMPAÑAMIENTO TECNICO: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ADMINISTRADOR DEL CONVENIO  DE DTSB DE LA VIA 27 DE FEBRERO / </a:t>
            </a:r>
            <a:r>
              <a:rPr lang="es-E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ACOMPAÑAMIENTO </a:t>
            </a:r>
            <a:r>
              <a:rPr lang="es-E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TECNICO / ELABORACION Y EJECUCION DE PROYECTOS.</a:t>
            </a:r>
          </a:p>
          <a:p>
            <a:endParaRPr lang="es-E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1336406" y="6385061"/>
            <a:ext cx="7980218" cy="5429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/>
              <a:t>GOBIERNO AUTONOMO DESCENTRALIZADO PARROQUIAL DE PRINCIPAL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346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98543" y="200298"/>
            <a:ext cx="101439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dirty="0" smtClean="0">
                <a:ln w="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MEJORAMIENTO PRODUCTIVO CONVENIO 185 - PRINCIPAL</a:t>
            </a:r>
            <a:endParaRPr lang="es-ES" sz="4000" dirty="0">
              <a:ln w="0">
                <a:solidFill>
                  <a:schemeClr val="tx1"/>
                </a:solidFill>
              </a:ln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2" r="8506" b="28103"/>
          <a:stretch/>
        </p:blipFill>
        <p:spPr>
          <a:xfrm>
            <a:off x="9532447" y="5846620"/>
            <a:ext cx="2548716" cy="900544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9724765" y="862017"/>
            <a:ext cx="21640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32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C" sz="32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(100,%)                                                                           8813.46</a:t>
            </a:r>
            <a:endParaRPr lang="es-EC" sz="3200" b="1" u="sng" dirty="0">
              <a:ln w="6600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07" y="1939235"/>
            <a:ext cx="5200898" cy="3061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113" y="1946687"/>
            <a:ext cx="5442640" cy="3061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ángulo 12"/>
          <p:cNvSpPr/>
          <p:nvPr/>
        </p:nvSpPr>
        <p:spPr>
          <a:xfrm>
            <a:off x="1336406" y="4881009"/>
            <a:ext cx="5939521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s-ES" sz="1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90 BENEFICIARIOS DE ACUERDO AL CONVENIO: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360 PLANTAS – 180 HASS Y 180 FUERTE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PLANTAS POR BENEFICIARIO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1336406" y="6385061"/>
            <a:ext cx="7980218" cy="5429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/>
              <a:t>GOBIERNO AUTONOMO DESCENTRALIZADO PARROQUIAL DE PRINCIPAL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57767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84068" y="487680"/>
            <a:ext cx="115460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dirty="0" smtClean="0">
                <a:ln w="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MANTENIMIENTO DE AREAS VERDES</a:t>
            </a:r>
            <a:endParaRPr lang="es-ES" sz="4000" dirty="0">
              <a:ln w="0">
                <a:solidFill>
                  <a:schemeClr val="tx1"/>
                </a:solidFill>
              </a:ln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2" r="8506" b="28103"/>
          <a:stretch/>
        </p:blipFill>
        <p:spPr>
          <a:xfrm>
            <a:off x="9532447" y="5846620"/>
            <a:ext cx="2548716" cy="900544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0475625" y="1546084"/>
            <a:ext cx="16055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C" sz="2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(33.8%)                                                                           2149.03</a:t>
            </a:r>
            <a:endParaRPr lang="es-EC" sz="2400" b="1" u="sng" dirty="0">
              <a:ln w="6600">
                <a:solidFill>
                  <a:schemeClr val="tx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08" y="1319660"/>
            <a:ext cx="4336869" cy="4315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38" y="1319661"/>
            <a:ext cx="2427242" cy="4315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501" y="1319659"/>
            <a:ext cx="2621990" cy="4358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Subtítulo 2"/>
          <p:cNvSpPr txBox="1">
            <a:spLocks/>
          </p:cNvSpPr>
          <p:nvPr/>
        </p:nvSpPr>
        <p:spPr>
          <a:xfrm>
            <a:off x="1336406" y="6385061"/>
            <a:ext cx="7980218" cy="5429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/>
              <a:t>GOBIERNO AUTONOMO DESCENTRALIZADO PARROQUIAL DE PRINCIPAL</a:t>
            </a:r>
            <a:endParaRPr lang="es-EC" b="1" dirty="0"/>
          </a:p>
        </p:txBody>
      </p:sp>
      <p:sp>
        <p:nvSpPr>
          <p:cNvPr id="13" name="Rectángulo 12"/>
          <p:cNvSpPr/>
          <p:nvPr/>
        </p:nvSpPr>
        <p:spPr>
          <a:xfrm>
            <a:off x="1249322" y="5758851"/>
            <a:ext cx="84171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PARQUES INFANTILES – VEREDAS – CEMENTERIOS Y ESPACIO VERDES EN GENERAL – PLANTA DE TRATAMIENTO DE AGUAS</a:t>
            </a:r>
            <a:endParaRPr lang="es-E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888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67840" y="452845"/>
            <a:ext cx="995389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400" dirty="0" smtClean="0">
                <a:ln w="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CONSTRUCCION DE LA CUBIERTAS EN EL COMPLEJO DEPORTIVIO PRINCIPAL</a:t>
            </a:r>
            <a:endParaRPr lang="es-ES" sz="3400" dirty="0">
              <a:ln w="0">
                <a:solidFill>
                  <a:schemeClr val="tx1"/>
                </a:solidFill>
              </a:ln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785" y="2525270"/>
            <a:ext cx="7808782" cy="3577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2" r="8506" b="28103"/>
          <a:stretch/>
        </p:blipFill>
        <p:spPr>
          <a:xfrm>
            <a:off x="9532447" y="5846620"/>
            <a:ext cx="2548716" cy="900544"/>
          </a:xfrm>
          <a:prstGeom prst="rect">
            <a:avLst/>
          </a:prstGeom>
        </p:spPr>
      </p:pic>
      <p:sp>
        <p:nvSpPr>
          <p:cNvPr id="12" name="Subtítulo 2"/>
          <p:cNvSpPr txBox="1">
            <a:spLocks/>
          </p:cNvSpPr>
          <p:nvPr/>
        </p:nvSpPr>
        <p:spPr>
          <a:xfrm>
            <a:off x="1336406" y="6385061"/>
            <a:ext cx="7980218" cy="5429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/>
              <a:t>GOBIERNO AUTONOMO DESCENTRALIZADO PARROQUIAL DE PRINCIPAL</a:t>
            </a:r>
            <a:endParaRPr lang="es-EC" b="1" dirty="0"/>
          </a:p>
        </p:txBody>
      </p:sp>
      <p:sp>
        <p:nvSpPr>
          <p:cNvPr id="13" name="Rectángulo 12"/>
          <p:cNvSpPr/>
          <p:nvPr/>
        </p:nvSpPr>
        <p:spPr>
          <a:xfrm>
            <a:off x="2808156" y="1689112"/>
            <a:ext cx="7302496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EJECUTO CON EL PRESUPUESTO PARTICIPATIVO 2023 DEL GAD MUNICIPAL DEL CANTON CHORDELEG QUE CORRESPONDE A LA PAROQUIA PRINCIPAL EN UN APROXIMADO DE 50.000</a:t>
            </a:r>
            <a:endParaRPr lang="es-ES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318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1480457" y="1388012"/>
            <a:ext cx="1071154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 smtClean="0">
                <a:latin typeface="Bahnschrift" panose="020B0502040204020203" pitchFamily="34" charset="0"/>
              </a:rPr>
              <a:t>Mingas en diferentes ámbitos y sectores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ES" dirty="0">
              <a:latin typeface="Bahnschrif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 smtClean="0">
                <a:latin typeface="Bahnschrift" panose="020B0502040204020203" pitchFamily="34" charset="0"/>
              </a:rPr>
              <a:t>Creación del grupo solidario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ES" dirty="0">
              <a:latin typeface="Bahnschrif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 smtClean="0">
                <a:latin typeface="Bahnschrift" panose="020B0502040204020203" pitchFamily="34" charset="0"/>
              </a:rPr>
              <a:t>Reorganización barrial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ES" dirty="0">
              <a:latin typeface="Bahnschrif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 smtClean="0">
                <a:latin typeface="Bahnschrift" panose="020B0502040204020203" pitchFamily="34" charset="0"/>
              </a:rPr>
              <a:t>Campeonato de integración barrial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ES" dirty="0" smtClean="0">
              <a:latin typeface="Bahnschrif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 smtClean="0">
                <a:latin typeface="Bahnschrift" panose="020B0502040204020203" pitchFamily="34" charset="0"/>
              </a:rPr>
              <a:t>Campeonato de integración familiar</a:t>
            </a:r>
          </a:p>
          <a:p>
            <a:endParaRPr lang="es-ES" dirty="0" smtClean="0">
              <a:latin typeface="Bahnschrif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 smtClean="0">
                <a:latin typeface="Bahnschrift" panose="020B0502040204020203" pitchFamily="34" charset="0"/>
              </a:rPr>
              <a:t>Acompañamiento y reactivación de las organizaciones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ES" dirty="0">
              <a:latin typeface="Bahnschrif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 smtClean="0">
                <a:latin typeface="Bahnschrift" panose="020B0502040204020203" pitchFamily="34" charset="0"/>
              </a:rPr>
              <a:t>Reubicación del espacio del mercado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ES" dirty="0" smtClean="0">
              <a:latin typeface="Bahnschrif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 smtClean="0">
                <a:latin typeface="Bahnschrift" panose="020B0502040204020203" pitchFamily="34" charset="0"/>
              </a:rPr>
              <a:t>Programas navideños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ES" dirty="0" smtClean="0">
              <a:latin typeface="Bahnschrif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 smtClean="0">
                <a:latin typeface="Bahnschrift" panose="020B0502040204020203" pitchFamily="34" charset="0"/>
              </a:rPr>
              <a:t>Cierre de convenios de los años 2017 - 2018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ES" dirty="0">
              <a:latin typeface="Bahnschrift" panose="020B0502040204020203" pitchFamily="34" charset="0"/>
            </a:endParaRPr>
          </a:p>
          <a:p>
            <a:endParaRPr lang="es-ES" dirty="0">
              <a:latin typeface="Bahnschrift" panose="020B0502040204020203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297430" y="464682"/>
            <a:ext cx="100324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TRABAJO Y GESTION </a:t>
            </a:r>
            <a:endParaRPr lang="es-ES" sz="5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0033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2" r="8506" b="28103"/>
          <a:stretch/>
        </p:blipFill>
        <p:spPr>
          <a:xfrm>
            <a:off x="9532447" y="5846620"/>
            <a:ext cx="2548716" cy="900544"/>
          </a:xfrm>
          <a:prstGeom prst="rect">
            <a:avLst/>
          </a:prstGeom>
        </p:spPr>
      </p:pic>
      <p:sp>
        <p:nvSpPr>
          <p:cNvPr id="16" name="Subtítulo 2"/>
          <p:cNvSpPr txBox="1">
            <a:spLocks/>
          </p:cNvSpPr>
          <p:nvPr/>
        </p:nvSpPr>
        <p:spPr>
          <a:xfrm>
            <a:off x="1336406" y="6385061"/>
            <a:ext cx="7980218" cy="5429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/>
              <a:t>GOBIERNO AUTONOMO DESCENTRALIZADO PARROQUIAL DE PRINCIPAL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81747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2386460" y="2918119"/>
            <a:ext cx="432362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 smtClean="0">
                <a:latin typeface="Bahnschrift" panose="020B0502040204020203" pitchFamily="34" charset="0"/>
              </a:rPr>
              <a:t>Integrantes del Gobierno Parroquial.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 smtClean="0">
                <a:latin typeface="Bahnschrift" panose="020B0502040204020203" pitchFamily="34" charset="0"/>
              </a:rPr>
              <a:t>GAD Municipal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 smtClean="0">
                <a:latin typeface="Bahnschrift" panose="020B0502040204020203" pitchFamily="34" charset="0"/>
              </a:rPr>
              <a:t>GAD Provincial</a:t>
            </a:r>
            <a:endParaRPr lang="es-ES" dirty="0">
              <a:latin typeface="Bahnschrift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 smtClean="0">
                <a:latin typeface="Bahnschrift" panose="020B0502040204020203" pitchFamily="34" charset="0"/>
              </a:rPr>
              <a:t>Señoritas dignidades de la parroquia.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 smtClean="0">
                <a:latin typeface="Bahnschrift" panose="020B0502040204020203" pitchFamily="34" charset="0"/>
              </a:rPr>
              <a:t>Instituciones.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 smtClean="0">
                <a:latin typeface="Bahnschrift" panose="020B0502040204020203" pitchFamily="34" charset="0"/>
              </a:rPr>
              <a:t>Organizaciones.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 smtClean="0">
                <a:latin typeface="Bahnschrift" panose="020B0502040204020203" pitchFamily="34" charset="0"/>
              </a:rPr>
              <a:t>Barrios.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dirty="0" smtClean="0">
                <a:latin typeface="Bahnschrift" panose="020B0502040204020203" pitchFamily="34" charset="0"/>
              </a:rPr>
              <a:t>Toda la ciudadanía.</a:t>
            </a:r>
          </a:p>
          <a:p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3289291" y="1727425"/>
            <a:ext cx="5808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AGRADECIMIENTO</a:t>
            </a:r>
            <a:endParaRPr lang="es-ES" sz="5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0033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2" b="28103"/>
          <a:stretch/>
        </p:blipFill>
        <p:spPr>
          <a:xfrm>
            <a:off x="3783957" y="44213"/>
            <a:ext cx="4982664" cy="16107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2" r="8506" b="28103"/>
          <a:stretch/>
        </p:blipFill>
        <p:spPr>
          <a:xfrm>
            <a:off x="9532447" y="5846620"/>
            <a:ext cx="2548716" cy="900544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1336406" y="6385061"/>
            <a:ext cx="7980218" cy="5429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/>
              <a:t>GOBIERNO AUTONOMO DESCENTRALIZADO PARROQUIAL DE PRINCIPAL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41814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574597" y="150354"/>
            <a:ext cx="9157600" cy="6146538"/>
            <a:chOff x="2098623" y="515480"/>
            <a:chExt cx="9157600" cy="5979302"/>
          </a:xfrm>
        </p:grpSpPr>
        <p:sp>
          <p:nvSpPr>
            <p:cNvPr id="21" name="20 Rectángulo"/>
            <p:cNvSpPr/>
            <p:nvPr/>
          </p:nvSpPr>
          <p:spPr>
            <a:xfrm>
              <a:off x="2836333" y="515480"/>
              <a:ext cx="8313459" cy="619603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2800" b="1" kern="1200" spc="50" dirty="0" smtClean="0">
                  <a:ln w="0">
                    <a:solidFill>
                      <a:schemeClr val="tx1"/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Arial Rounded MT Bold" panose="020F0704030504030204" pitchFamily="34" charset="0"/>
                </a:rPr>
                <a:t>OBJETIVOS DE LA RENDICIÓN DE CUENTAS</a:t>
              </a:r>
              <a:endParaRPr lang="es-ES" sz="2800" b="1" kern="1200" spc="50" dirty="0">
                <a:ln w="0"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Rounded MT Bold" panose="020F0704030504030204" pitchFamily="34" charset="0"/>
              </a:endParaRPr>
            </a:p>
          </p:txBody>
        </p:sp>
        <p:grpSp>
          <p:nvGrpSpPr>
            <p:cNvPr id="8" name="7 Grupo"/>
            <p:cNvGrpSpPr/>
            <p:nvPr/>
          </p:nvGrpSpPr>
          <p:grpSpPr>
            <a:xfrm>
              <a:off x="2934213" y="1346344"/>
              <a:ext cx="8307019" cy="1303020"/>
              <a:chOff x="3016625" y="327024"/>
              <a:chExt cx="8082468" cy="1303020"/>
            </a:xfrm>
          </p:grpSpPr>
          <p:sp>
            <p:nvSpPr>
              <p:cNvPr id="18" name="17 Rectángulo"/>
              <p:cNvSpPr/>
              <p:nvPr/>
            </p:nvSpPr>
            <p:spPr>
              <a:xfrm>
                <a:off x="3016625" y="327024"/>
                <a:ext cx="8082468" cy="1303020"/>
              </a:xfrm>
              <a:prstGeom prst="rect">
                <a:avLst/>
              </a:prstGeom>
              <a:solidFill>
                <a:srgbClr val="22FE47"/>
              </a:solidFill>
              <a:ln>
                <a:solidFill>
                  <a:srgbClr val="FF1D1D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9" name="18 Rectángulo"/>
              <p:cNvSpPr/>
              <p:nvPr/>
            </p:nvSpPr>
            <p:spPr>
              <a:xfrm>
                <a:off x="3016625" y="327024"/>
                <a:ext cx="8082468" cy="130302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8255" tIns="8255" rIns="8255" bIns="8255" numCol="1" spcCol="1270" anchor="ctr" anchorCtr="0">
                <a:noAutofit/>
              </a:bodyPr>
              <a:lstStyle/>
              <a:p>
                <a:pPr lvl="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C" sz="1300" b="1" kern="1200" dirty="0" smtClean="0">
                    <a:solidFill>
                      <a:schemeClr val="tx1"/>
                    </a:solidFill>
                  </a:rPr>
                  <a:t>          Garantizar a los mandantes el acceso a la información, de manera periódica y permanente, sobre la gestión pública. Los   mandantes  -electores, ciudadanas  y  ciudadanos- deben conocer de  primera fuente y de  manera veraz,  sin restricciones, toda la  información de  la  gestión pública.</a:t>
                </a:r>
                <a:endParaRPr lang="es-ES" sz="1300" b="1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8 Grupo"/>
            <p:cNvGrpSpPr/>
            <p:nvPr/>
          </p:nvGrpSpPr>
          <p:grpSpPr>
            <a:xfrm>
              <a:off x="2932171" y="2709629"/>
              <a:ext cx="8316550" cy="1303020"/>
              <a:chOff x="2969612" y="2020090"/>
              <a:chExt cx="8316550" cy="1303020"/>
            </a:xfrm>
            <a:solidFill>
              <a:srgbClr val="CCFF99"/>
            </a:solidFill>
          </p:grpSpPr>
          <p:sp>
            <p:nvSpPr>
              <p:cNvPr id="16" name="15 Rectángulo"/>
              <p:cNvSpPr/>
              <p:nvPr/>
            </p:nvSpPr>
            <p:spPr>
              <a:xfrm>
                <a:off x="2969612" y="2020090"/>
                <a:ext cx="8316550" cy="1303020"/>
              </a:xfrm>
              <a:prstGeom prst="rect">
                <a:avLst/>
              </a:prstGeom>
              <a:grpFill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7" name="16 Rectángulo"/>
              <p:cNvSpPr/>
              <p:nvPr/>
            </p:nvSpPr>
            <p:spPr>
              <a:xfrm>
                <a:off x="2969612" y="2020090"/>
                <a:ext cx="8316550" cy="1303020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8255" tIns="8255" rIns="8255" bIns="8255" numCol="1" spcCol="1270" anchor="ctr" anchorCtr="0">
                <a:noAutofit/>
              </a:bodyPr>
              <a:lstStyle/>
              <a:p>
                <a:pPr lvl="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C" sz="1300" b="1" kern="1200" dirty="0" smtClean="0">
                    <a:solidFill>
                      <a:schemeClr val="tx1"/>
                    </a:solidFill>
                  </a:rPr>
                  <a:t>          Facilitar     el    ejercicio    del     derecho   a     ejecutar    el control social de las  acciones u omisiones de los gobernantes, funcionarias y  funcionarios o  de  quienes manejen  fondos  públicos. Es  decir,  que   la  ciudadanía organice su  participación en  el control social de  las instituciones,   mediante   veedurías,  observatorios,  etc.</a:t>
                </a:r>
                <a:endParaRPr lang="es-ES" sz="1300" b="1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9 Grupo"/>
            <p:cNvGrpSpPr/>
            <p:nvPr/>
          </p:nvGrpSpPr>
          <p:grpSpPr>
            <a:xfrm>
              <a:off x="2949204" y="4064253"/>
              <a:ext cx="8307019" cy="1317626"/>
              <a:chOff x="3016625" y="3584574"/>
              <a:chExt cx="8307019" cy="1317626"/>
            </a:xfrm>
            <a:solidFill>
              <a:srgbClr val="FF9999"/>
            </a:solidFill>
          </p:grpSpPr>
          <p:sp>
            <p:nvSpPr>
              <p:cNvPr id="14" name="13 Rectángulo"/>
              <p:cNvSpPr/>
              <p:nvPr/>
            </p:nvSpPr>
            <p:spPr>
              <a:xfrm>
                <a:off x="3016625" y="3584574"/>
                <a:ext cx="8307019" cy="1317626"/>
              </a:xfrm>
              <a:prstGeom prst="rect">
                <a:avLst/>
              </a:prstGeom>
              <a:grpFill/>
              <a:ln>
                <a:solidFill>
                  <a:srgbClr val="FF1D1D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5" name="14 Rectángulo"/>
              <p:cNvSpPr/>
              <p:nvPr/>
            </p:nvSpPr>
            <p:spPr>
              <a:xfrm>
                <a:off x="3016625" y="3584574"/>
                <a:ext cx="8307019" cy="131762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8255" tIns="8255" rIns="8255" bIns="8255" numCol="1" spcCol="1270" anchor="ctr" anchorCtr="0">
                <a:noAutofit/>
              </a:bodyPr>
              <a:lstStyle/>
              <a:p>
                <a:pPr lvl="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C" sz="1300" b="1" kern="1200" dirty="0" smtClean="0">
                    <a:solidFill>
                      <a:schemeClr val="tx1"/>
                    </a:solidFill>
                  </a:rPr>
                  <a:t>          Vigilar el cumplimiento de las políticas públicas; es decir, el derecho de las ciudadanas y los ciudadanos a velar por la correcta ejecución de  las  políticas públicas y exigir  la consecución de  resultados que  garanticen el ejercicio de derechos.</a:t>
                </a:r>
                <a:endParaRPr lang="es-ES" sz="1300" b="1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10 Grupo"/>
            <p:cNvGrpSpPr/>
            <p:nvPr/>
          </p:nvGrpSpPr>
          <p:grpSpPr>
            <a:xfrm>
              <a:off x="2934214" y="5467794"/>
              <a:ext cx="8307018" cy="1026988"/>
              <a:chOff x="3016625" y="5227955"/>
              <a:chExt cx="8234833" cy="1026988"/>
            </a:xfrm>
            <a:solidFill>
              <a:srgbClr val="CCECFF"/>
            </a:solidFill>
          </p:grpSpPr>
          <p:sp>
            <p:nvSpPr>
              <p:cNvPr id="12" name="11 Rectángulo"/>
              <p:cNvSpPr/>
              <p:nvPr/>
            </p:nvSpPr>
            <p:spPr>
              <a:xfrm>
                <a:off x="3016625" y="5227955"/>
                <a:ext cx="8234833" cy="1026528"/>
              </a:xfrm>
              <a:prstGeom prst="rect">
                <a:avLst/>
              </a:prstGeom>
              <a:grpFill/>
              <a:ln>
                <a:solidFill>
                  <a:srgbClr val="FF1D1D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3" name="12 Rectángulo"/>
              <p:cNvSpPr/>
              <p:nvPr/>
            </p:nvSpPr>
            <p:spPr>
              <a:xfrm>
                <a:off x="3016625" y="5227955"/>
                <a:ext cx="8234833" cy="102698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8255" tIns="8255" rIns="8255" bIns="8255" numCol="1" spcCol="1270" anchor="ctr" anchorCtr="0">
                <a:noAutofit/>
              </a:bodyPr>
              <a:lstStyle/>
              <a:p>
                <a:pPr lvl="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C" sz="1300" b="1" kern="1200" dirty="0" smtClean="0">
                    <a:solidFill>
                      <a:schemeClr val="tx1"/>
                    </a:solidFill>
                  </a:rPr>
                  <a:t>            Prevenir y evitar  la corrupción y el mal  gobierno a través de  la  observancia,  participación y  vigilancia ciudadana de   la  gestión  institucional, identificando los  casos  de corrupción,  denunciándolos   y  aportando así  a la lucha contra la corrupción.</a:t>
                </a:r>
                <a:endParaRPr lang="es-ES" sz="1300" b="1" kern="1200" dirty="0" smtClean="0">
                  <a:solidFill>
                    <a:schemeClr val="tx1"/>
                  </a:solidFill>
                </a:endParaRPr>
              </a:p>
              <a:p>
                <a:pPr lvl="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S" sz="1300" b="1" kern="12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" name="Conector recto de flecha 2"/>
            <p:cNvCxnSpPr/>
            <p:nvPr/>
          </p:nvCxnSpPr>
          <p:spPr>
            <a:xfrm flipH="1">
              <a:off x="2098623" y="884420"/>
              <a:ext cx="833548" cy="1499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de flecha 28"/>
            <p:cNvCxnSpPr/>
            <p:nvPr/>
          </p:nvCxnSpPr>
          <p:spPr>
            <a:xfrm>
              <a:off x="2098623" y="1990359"/>
              <a:ext cx="833548" cy="1499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de flecha 29"/>
            <p:cNvCxnSpPr/>
            <p:nvPr/>
          </p:nvCxnSpPr>
          <p:spPr>
            <a:xfrm>
              <a:off x="2098623" y="3346149"/>
              <a:ext cx="833548" cy="1499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de flecha 30"/>
            <p:cNvCxnSpPr/>
            <p:nvPr/>
          </p:nvCxnSpPr>
          <p:spPr>
            <a:xfrm>
              <a:off x="2098623" y="4716929"/>
              <a:ext cx="833548" cy="1499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de flecha 31"/>
            <p:cNvCxnSpPr/>
            <p:nvPr/>
          </p:nvCxnSpPr>
          <p:spPr>
            <a:xfrm>
              <a:off x="2098623" y="6053526"/>
              <a:ext cx="833548" cy="1499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de flecha 33"/>
            <p:cNvCxnSpPr/>
            <p:nvPr/>
          </p:nvCxnSpPr>
          <p:spPr>
            <a:xfrm>
              <a:off x="2098623" y="899410"/>
              <a:ext cx="0" cy="5154116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2" r="8506" b="28103"/>
          <a:stretch/>
        </p:blipFill>
        <p:spPr>
          <a:xfrm>
            <a:off x="9532447" y="5846620"/>
            <a:ext cx="2548716" cy="900544"/>
          </a:xfrm>
          <a:prstGeom prst="rect">
            <a:avLst/>
          </a:prstGeom>
        </p:spPr>
      </p:pic>
      <p:sp>
        <p:nvSpPr>
          <p:cNvPr id="23" name="Subtítulo 2"/>
          <p:cNvSpPr txBox="1">
            <a:spLocks/>
          </p:cNvSpPr>
          <p:nvPr/>
        </p:nvSpPr>
        <p:spPr>
          <a:xfrm>
            <a:off x="1336406" y="6385061"/>
            <a:ext cx="7980218" cy="5429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/>
              <a:t>GOBIERNO AUTONOMO DESCENTRALIZADO PARROQUIAL DE PRINCIPAL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85358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13"/>
          <p:cNvGraphicFramePr/>
          <p:nvPr>
            <p:extLst>
              <p:ext uri="{D42A27DB-BD31-4B8C-83A1-F6EECF244321}">
                <p14:modId xmlns:p14="http://schemas.microsoft.com/office/powerpoint/2010/main" val="1871029275"/>
              </p:ext>
            </p:extLst>
          </p:nvPr>
        </p:nvGraphicFramePr>
        <p:xfrm>
          <a:off x="149817" y="420231"/>
          <a:ext cx="11887200" cy="4931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2" r="8506" b="28103"/>
          <a:stretch/>
        </p:blipFill>
        <p:spPr>
          <a:xfrm>
            <a:off x="9532447" y="5846620"/>
            <a:ext cx="2548716" cy="900544"/>
          </a:xfrm>
          <a:prstGeom prst="rect">
            <a:avLst/>
          </a:prstGeom>
        </p:spPr>
      </p:pic>
      <p:sp>
        <p:nvSpPr>
          <p:cNvPr id="15" name="Google Shape;121;g1ed7e3116c2_0_171"/>
          <p:cNvSpPr/>
          <p:nvPr/>
        </p:nvSpPr>
        <p:spPr>
          <a:xfrm>
            <a:off x="3089910" y="2362200"/>
            <a:ext cx="3446700" cy="2553300"/>
          </a:xfrm>
          <a:prstGeom prst="chevron">
            <a:avLst>
              <a:gd name="adj" fmla="val 39744"/>
            </a:avLst>
          </a:prstGeom>
          <a:solidFill>
            <a:srgbClr val="21AAE0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3B38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FASE 2</a:t>
            </a:r>
            <a:endParaRPr sz="2400" b="1" dirty="0">
              <a:solidFill>
                <a:srgbClr val="3B383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22;g1ed7e3116c2_0_171"/>
          <p:cNvSpPr/>
          <p:nvPr/>
        </p:nvSpPr>
        <p:spPr>
          <a:xfrm>
            <a:off x="490220" y="2342515"/>
            <a:ext cx="3447300" cy="2553300"/>
          </a:xfrm>
          <a:prstGeom prst="chevron">
            <a:avLst>
              <a:gd name="adj" fmla="val 39744"/>
            </a:avLst>
          </a:prstGeom>
          <a:solidFill>
            <a:srgbClr val="3B38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FASE 1</a:t>
            </a:r>
            <a:endParaRPr sz="24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23;g1ed7e3116c2_0_171"/>
          <p:cNvSpPr/>
          <p:nvPr/>
        </p:nvSpPr>
        <p:spPr>
          <a:xfrm>
            <a:off x="8275955" y="2386330"/>
            <a:ext cx="3446700" cy="2553300"/>
          </a:xfrm>
          <a:prstGeom prst="chevron">
            <a:avLst>
              <a:gd name="adj" fmla="val 39744"/>
            </a:avLst>
          </a:prstGeom>
          <a:solidFill>
            <a:srgbClr val="21AAE0"/>
          </a:solidFill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B383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FASE 4</a:t>
            </a:r>
            <a:endParaRPr sz="2400" b="1">
              <a:solidFill>
                <a:srgbClr val="3B383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24;g1ed7e3116c2_0_171"/>
          <p:cNvSpPr/>
          <p:nvPr/>
        </p:nvSpPr>
        <p:spPr>
          <a:xfrm>
            <a:off x="5676265" y="2366645"/>
            <a:ext cx="3447300" cy="2553300"/>
          </a:xfrm>
          <a:prstGeom prst="chevron">
            <a:avLst>
              <a:gd name="adj" fmla="val 39744"/>
            </a:avLst>
          </a:prstGeom>
          <a:solidFill>
            <a:srgbClr val="3B38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FASE 3</a:t>
            </a:r>
            <a:endParaRPr sz="24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25;g1ed7e3116c2_0_171"/>
          <p:cNvSpPr txBox="1"/>
          <p:nvPr/>
        </p:nvSpPr>
        <p:spPr>
          <a:xfrm>
            <a:off x="1132525" y="3910125"/>
            <a:ext cx="2294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Planificación del proceso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ENERO, FEBRERO</a:t>
            </a:r>
            <a:endParaRPr sz="2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26;g1ed7e3116c2_0_171"/>
          <p:cNvSpPr txBox="1"/>
          <p:nvPr/>
        </p:nvSpPr>
        <p:spPr>
          <a:xfrm>
            <a:off x="3829524" y="3910125"/>
            <a:ext cx="2294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Evaluación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gestión</a:t>
            </a: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MARZO</a:t>
            </a:r>
            <a:endParaRPr sz="2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27;g1ed7e3116c2_0_171"/>
          <p:cNvSpPr txBox="1"/>
          <p:nvPr/>
        </p:nvSpPr>
        <p:spPr>
          <a:xfrm>
            <a:off x="6580520" y="3880875"/>
            <a:ext cx="2036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Deliberación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pública</a:t>
            </a: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MAYO</a:t>
            </a:r>
            <a:endParaRPr sz="2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28;g1ed7e3116c2_0_171"/>
          <p:cNvSpPr txBox="1"/>
          <p:nvPr/>
        </p:nvSpPr>
        <p:spPr>
          <a:xfrm>
            <a:off x="8921125" y="3946525"/>
            <a:ext cx="25071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Entrega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formulario</a:t>
            </a: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al CPCCS</a:t>
            </a: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JUNIO</a:t>
            </a:r>
            <a:endParaRPr sz="2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139;g1ed7e3116c2_0_171"/>
          <p:cNvSpPr/>
          <p:nvPr/>
        </p:nvSpPr>
        <p:spPr>
          <a:xfrm>
            <a:off x="9357360" y="1508125"/>
            <a:ext cx="141000" cy="121200"/>
          </a:xfrm>
          <a:prstGeom prst="ellipse">
            <a:avLst/>
          </a:prstGeom>
          <a:solidFill>
            <a:srgbClr val="21AAE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B383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5" name="Google Shape;140;g1ed7e3116c2_0_171"/>
          <p:cNvSpPr/>
          <p:nvPr/>
        </p:nvSpPr>
        <p:spPr>
          <a:xfrm>
            <a:off x="9251315" y="1775460"/>
            <a:ext cx="126300" cy="108600"/>
          </a:xfrm>
          <a:prstGeom prst="ellipse">
            <a:avLst/>
          </a:prstGeom>
          <a:solidFill>
            <a:srgbClr val="3B3838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B383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6" name="Google Shape;141;g1ed7e3116c2_0_171"/>
          <p:cNvSpPr/>
          <p:nvPr/>
        </p:nvSpPr>
        <p:spPr>
          <a:xfrm>
            <a:off x="9576435" y="1676400"/>
            <a:ext cx="86400" cy="76200"/>
          </a:xfrm>
          <a:prstGeom prst="ellipse">
            <a:avLst/>
          </a:prstGeom>
          <a:solidFill>
            <a:srgbClr val="21AAE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B383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7" name="Google Shape;142;g1ed7e3116c2_0_171"/>
          <p:cNvSpPr/>
          <p:nvPr/>
        </p:nvSpPr>
        <p:spPr>
          <a:xfrm>
            <a:off x="9660255" y="1553845"/>
            <a:ext cx="93900" cy="81300"/>
          </a:xfrm>
          <a:prstGeom prst="ellipse">
            <a:avLst/>
          </a:prstGeom>
          <a:solidFill>
            <a:srgbClr val="21AAE0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B383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7" name="Google Shape;117;g1ed7e3116c2_0_171"/>
          <p:cNvSpPr/>
          <p:nvPr/>
        </p:nvSpPr>
        <p:spPr>
          <a:xfrm>
            <a:off x="1850479" y="672660"/>
            <a:ext cx="3632700" cy="5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C5D5F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rgbClr val="5C5D5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CRONOGRAMA</a:t>
            </a:r>
            <a:endParaRPr sz="3200" b="1" dirty="0">
              <a:solidFill>
                <a:srgbClr val="5C5D5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8" name="Google Shape;144;g1ed7e3116c2_0_171"/>
          <p:cNvSpPr txBox="1"/>
          <p:nvPr/>
        </p:nvSpPr>
        <p:spPr>
          <a:xfrm>
            <a:off x="1336406" y="5763915"/>
            <a:ext cx="2440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Art. 11 </a:t>
            </a:r>
            <a:r>
              <a:rPr lang="en-US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Reglamento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RdC</a:t>
            </a:r>
            <a:endParaRPr sz="18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Subtítulo 2"/>
          <p:cNvSpPr txBox="1">
            <a:spLocks/>
          </p:cNvSpPr>
          <p:nvPr/>
        </p:nvSpPr>
        <p:spPr>
          <a:xfrm>
            <a:off x="1336406" y="6385061"/>
            <a:ext cx="7980218" cy="5429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/>
              <a:t>GOBIERNO AUTONOMO DESCENTRALIZADO PARROQUIAL DE PRINCIPAL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16450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17664" y="2160646"/>
            <a:ext cx="48213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PERIODOS /</a:t>
            </a:r>
          </a:p>
          <a:p>
            <a:r>
              <a:rPr lang="es-E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representantes</a:t>
            </a:r>
            <a:r>
              <a:rPr lang="es-ES" sz="11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s-EC" sz="11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832764" y="1465307"/>
            <a:ext cx="5652655" cy="9848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4000" dirty="0" smtClean="0"/>
              <a:t>Enero – Mayo 2023</a:t>
            </a:r>
            <a:endParaRPr lang="es-EC" sz="4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5449587" y="3112001"/>
            <a:ext cx="6248399" cy="9848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4000" dirty="0" smtClean="0"/>
              <a:t>Mayo – Diciembre 2023</a:t>
            </a:r>
            <a:endParaRPr lang="es-EC" sz="4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6054435" y="1288473"/>
            <a:ext cx="5278583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Ing. Sandro Castro </a:t>
            </a:r>
            <a:endParaRPr lang="es-EC" dirty="0"/>
          </a:p>
        </p:txBody>
      </p:sp>
      <p:sp>
        <p:nvSpPr>
          <p:cNvPr id="6" name="CuadroTexto 5"/>
          <p:cNvSpPr txBox="1"/>
          <p:nvPr/>
        </p:nvSpPr>
        <p:spPr>
          <a:xfrm>
            <a:off x="5756005" y="2911535"/>
            <a:ext cx="3560619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Sra. Ximena Castro</a:t>
            </a:r>
            <a:endParaRPr lang="es-EC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2" r="8506" b="28103"/>
          <a:stretch/>
        </p:blipFill>
        <p:spPr>
          <a:xfrm>
            <a:off x="9532447" y="5846620"/>
            <a:ext cx="2548716" cy="900544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1336406" y="6385061"/>
            <a:ext cx="7980218" cy="5429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/>
              <a:t>GOBIERNO AUTONOMO DESCENTRALIZADO PARROQUIAL DE PRINCIPAL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31463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17172" y="238580"/>
            <a:ext cx="5999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EJECUCION PRESUPUESTARIA</a:t>
            </a:r>
            <a:endParaRPr lang="es-EC" sz="3600" b="1" dirty="0">
              <a:ln w="22225">
                <a:solidFill>
                  <a:schemeClr val="accent2"/>
                </a:solidFill>
                <a:prstDash val="solid"/>
              </a:ln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856507" y="1839683"/>
            <a:ext cx="354676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 smtClean="0"/>
              <a:t>INGRESOS</a:t>
            </a:r>
            <a:endParaRPr lang="es-EC" sz="2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856506" y="2737720"/>
            <a:ext cx="354676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 smtClean="0"/>
              <a:t>GASTOS CORRIENTE</a:t>
            </a:r>
            <a:endParaRPr lang="es-EC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1828873" y="3665220"/>
            <a:ext cx="356173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 smtClean="0"/>
              <a:t>GASTO INVERSION</a:t>
            </a:r>
            <a:endParaRPr lang="es-EC" sz="2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1856506" y="4633457"/>
            <a:ext cx="354676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 smtClean="0"/>
              <a:t>TOTAL GASTO</a:t>
            </a:r>
            <a:endParaRPr lang="es-EC" sz="2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1856506" y="5435473"/>
            <a:ext cx="354676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 smtClean="0"/>
              <a:t>SALDO</a:t>
            </a:r>
            <a:endParaRPr lang="es-EC" sz="2400" dirty="0"/>
          </a:p>
        </p:txBody>
      </p:sp>
      <p:sp>
        <p:nvSpPr>
          <p:cNvPr id="9" name="Flecha derecha 8"/>
          <p:cNvSpPr/>
          <p:nvPr/>
        </p:nvSpPr>
        <p:spPr>
          <a:xfrm>
            <a:off x="5975267" y="1604162"/>
            <a:ext cx="4350328" cy="83200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C" sz="2400" dirty="0">
                <a:solidFill>
                  <a:schemeClr val="tx1"/>
                </a:solidFill>
              </a:rPr>
              <a:t>238,713.37</a:t>
            </a:r>
          </a:p>
        </p:txBody>
      </p:sp>
      <p:sp>
        <p:nvSpPr>
          <p:cNvPr id="10" name="Flecha derecha 9"/>
          <p:cNvSpPr/>
          <p:nvPr/>
        </p:nvSpPr>
        <p:spPr>
          <a:xfrm>
            <a:off x="5975267" y="2510086"/>
            <a:ext cx="4350328" cy="83200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</a:rPr>
              <a:t> </a:t>
            </a:r>
            <a:r>
              <a:rPr lang="es-ES" sz="2400" dirty="0">
                <a:solidFill>
                  <a:schemeClr val="tx1"/>
                </a:solidFill>
              </a:rPr>
              <a:t>67,831.76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11" name="Flecha derecha 10"/>
          <p:cNvSpPr/>
          <p:nvPr/>
        </p:nvSpPr>
        <p:spPr>
          <a:xfrm>
            <a:off x="5975267" y="3469520"/>
            <a:ext cx="4350328" cy="83200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smtClean="0">
                <a:solidFill>
                  <a:schemeClr val="tx1"/>
                </a:solidFill>
              </a:rPr>
              <a:t> </a:t>
            </a:r>
            <a:r>
              <a:rPr lang="es-ES" sz="2400">
                <a:solidFill>
                  <a:schemeClr val="tx1"/>
                </a:solidFill>
              </a:rPr>
              <a:t>152,855.13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12" name="Flecha derecha 11"/>
          <p:cNvSpPr/>
          <p:nvPr/>
        </p:nvSpPr>
        <p:spPr>
          <a:xfrm>
            <a:off x="5975267" y="4419108"/>
            <a:ext cx="4350328" cy="83200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</a:rPr>
              <a:t> 220,686.89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13" name="Flecha derecha 12"/>
          <p:cNvSpPr/>
          <p:nvPr/>
        </p:nvSpPr>
        <p:spPr>
          <a:xfrm>
            <a:off x="5975267" y="5368696"/>
            <a:ext cx="4350328" cy="83200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</a:rPr>
              <a:t>58,293.05</a:t>
            </a:r>
            <a:endParaRPr lang="es-EC" sz="2400" dirty="0">
              <a:solidFill>
                <a:schemeClr val="tx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2" r="8506" b="28103"/>
          <a:stretch/>
        </p:blipFill>
        <p:spPr>
          <a:xfrm>
            <a:off x="9532447" y="5846620"/>
            <a:ext cx="2548716" cy="900544"/>
          </a:xfrm>
          <a:prstGeom prst="rect">
            <a:avLst/>
          </a:prstGeom>
        </p:spPr>
      </p:pic>
      <p:sp>
        <p:nvSpPr>
          <p:cNvPr id="14" name="Subtítulo 2"/>
          <p:cNvSpPr txBox="1">
            <a:spLocks/>
          </p:cNvSpPr>
          <p:nvPr/>
        </p:nvSpPr>
        <p:spPr>
          <a:xfrm>
            <a:off x="1336406" y="6385061"/>
            <a:ext cx="7980218" cy="5429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/>
              <a:t>GOBIERNO AUTONOMO DESCENTRALIZADO PARROQUIAL DE PRINCIPAL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68605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903664"/>
              </p:ext>
            </p:extLst>
          </p:nvPr>
        </p:nvGraphicFramePr>
        <p:xfrm>
          <a:off x="775063" y="973860"/>
          <a:ext cx="10920548" cy="52701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3868"/>
                <a:gridCol w="3643791"/>
                <a:gridCol w="1086260"/>
                <a:gridCol w="1122651"/>
                <a:gridCol w="4553978"/>
              </a:tblGrid>
              <a:tr h="15993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 dirty="0">
                          <a:effectLst/>
                        </a:rPr>
                        <a:t>N°</a:t>
                      </a:r>
                      <a:endParaRPr lang="es-EC" sz="1000" b="1" i="0" u="none" strike="noStrike" dirty="0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PROYECTOS Y PROGRAMAS</a:t>
                      </a:r>
                      <a:endParaRPr lang="es-EC" sz="1000" b="1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000" u="none" strike="noStrike">
                          <a:effectLst/>
                        </a:rPr>
                        <a:t>PRESUPUESTADO</a:t>
                      </a:r>
                      <a:endParaRPr lang="es-EC" sz="1000" b="1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EJECUTADO</a:t>
                      </a:r>
                      <a:endParaRPr lang="es-EC" sz="1000" b="1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PREGUNTAS</a:t>
                      </a:r>
                      <a:endParaRPr lang="es-EC" sz="1000" b="1" i="0" u="none" strike="noStrike">
                        <a:solidFill>
                          <a:srgbClr val="0061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 anchor="b"/>
                </a:tc>
              </a:tr>
              <a:tr h="35144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1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000" u="none" strike="noStrike" dirty="0">
                          <a:effectLst/>
                        </a:rPr>
                        <a:t>Mejoramiento Productivo </a:t>
                      </a:r>
                      <a:r>
                        <a:rPr lang="es-EC" sz="1000" u="none" strike="noStrike" dirty="0" smtClean="0">
                          <a:effectLst/>
                        </a:rPr>
                        <a:t>a través </a:t>
                      </a:r>
                      <a:r>
                        <a:rPr lang="es-EC" sz="1000" u="none" strike="noStrike" dirty="0">
                          <a:effectLst/>
                        </a:rPr>
                        <a:t>de entrega de insumos a Celel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8817.83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8817.83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>
                          <a:effectLst/>
                        </a:rPr>
                        <a:t>¿No se gasto el total del proyecto ? ; ¿ En que se gasto el saldo? (Gonzalo Velez)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</a:tr>
              <a:tr h="28622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2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>
                          <a:effectLst/>
                        </a:rPr>
                        <a:t>Mantenimiento vial de la Parroquia (operador)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10865.36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10865.36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 anchor="b"/>
                </a:tc>
              </a:tr>
              <a:tr h="36673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3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>
                          <a:effectLst/>
                        </a:rPr>
                        <a:t>Mantenimiento de la maquinaria, combustibles y arrendamiento de maquinaria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15139.06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15139.06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>
                          <a:effectLst/>
                        </a:rPr>
                        <a:t> 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 anchor="b"/>
                </a:tc>
              </a:tr>
              <a:tr h="4730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4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 dirty="0">
                          <a:effectLst/>
                        </a:rPr>
                        <a:t>DTSB </a:t>
                      </a:r>
                      <a:r>
                        <a:rPr lang="es-ES" sz="1000" u="none" strike="noStrike" dirty="0" err="1">
                          <a:effectLst/>
                        </a:rPr>
                        <a:t>via</a:t>
                      </a:r>
                      <a:r>
                        <a:rPr lang="es-ES" sz="1000" u="none" strike="noStrike" dirty="0">
                          <a:effectLst/>
                        </a:rPr>
                        <a:t> 27 de febrero con MVD 2022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46036.21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0.00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>
                          <a:effectLst/>
                        </a:rPr>
                        <a:t>¿Se tiene algun convenio o documento de que sustento el porque se realizaria el DTSB de la via 27 de febrero?  (Segundo Cambizaca) ; ¿ Se aclaren Montos? (Gonzalo Velez)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</a:tr>
              <a:tr h="34990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5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>
                          <a:effectLst/>
                        </a:rPr>
                        <a:t>Atencion a la poblacion AM(Atencion Domiciliaria)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13339.38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13053.51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>
                          <a:effectLst/>
                        </a:rPr>
                        <a:t>¿Cuanto fue la contraparte del GAD para el Proyecto? (Segundo Cambizaca)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</a:tr>
              <a:tr h="31646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6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>
                          <a:effectLst/>
                        </a:rPr>
                        <a:t>AM- Espacios Activos y personas con discapacidad - Gira de obsvervacion a Saraguro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7991.77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7451.19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>
                          <a:effectLst/>
                        </a:rPr>
                        <a:t> 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 anchor="b"/>
                </a:tc>
              </a:tr>
              <a:tr h="47300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7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>
                          <a:effectLst/>
                        </a:rPr>
                        <a:t>Capacitacion banda ritmica estudiantil , curso de reparacion de motores , atencion a niños /niñas y adolcescentes - colonias vacacionales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9545.38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6904.54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>
                          <a:effectLst/>
                        </a:rPr>
                        <a:t>¿Por que no se logro ejecutar todo el presupuesto? (Segundo Cambizaca)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</a:tr>
              <a:tr h="31784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8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>
                          <a:effectLst/>
                        </a:rPr>
                        <a:t>Cuidando nuestro patrimonio - Carnaval y fin de año , festival de la manzana - fiestas de Parroquializacion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15483.77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13426.00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 dirty="0">
                          <a:effectLst/>
                        </a:rPr>
                        <a:t> 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 anchor="b"/>
                </a:tc>
              </a:tr>
              <a:tr h="31646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9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000" u="none" strike="noStrike">
                          <a:effectLst/>
                        </a:rPr>
                        <a:t>Mantenimiento de senderos ecologicos 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2279.00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1190.00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¿Cuáles son los resultados de la ejecucion del proyecto? (SegundoCambizaca)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 anchor="b"/>
                </a:tc>
              </a:tr>
              <a:tr h="15993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10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>
                          <a:effectLst/>
                        </a:rPr>
                        <a:t>Mejoramiento integral de la infraestructura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4000.00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1327.23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¿En que se gasto este rubro? (Eduardo Cambizaca)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 anchor="b"/>
                </a:tc>
              </a:tr>
              <a:tr h="15993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11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000" u="none" strike="noStrike">
                          <a:effectLst/>
                        </a:rPr>
                        <a:t>Mantenimiento de parques infantiles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6000.00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5649.52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 anchor="b"/>
                </a:tc>
              </a:tr>
              <a:tr h="31784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12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000" u="none" strike="noStrike">
                          <a:effectLst/>
                        </a:rPr>
                        <a:t>Mejoramiento de Produccion/Podas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13557.20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11810.60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>
                          <a:effectLst/>
                        </a:rPr>
                        <a:t>¿Cual seria la contraparte de los productores?(Jaime Pelaez) ; ¿ Cuantas plantas se da tratamiento con ese monto? (Shovanny Rivera)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</a:tr>
              <a:tr h="21189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13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>
                          <a:effectLst/>
                        </a:rPr>
                        <a:t>Consultorias y actualizacion de estudios, equipo tecnico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5200.00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5200.00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 anchor="b"/>
                </a:tc>
              </a:tr>
              <a:tr h="15993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14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>
                          <a:effectLst/>
                        </a:rPr>
                        <a:t>Honorarios por contratos civiles y tecnicos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16219.41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7401.79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000" u="none" strike="noStrike">
                          <a:effectLst/>
                        </a:rPr>
                        <a:t> 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 anchor="b"/>
                </a:tc>
              </a:tr>
              <a:tr h="31784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15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>
                          <a:effectLst/>
                        </a:rPr>
                        <a:t>Alcantarillado en Celel y Principal/Materiales de construccion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1000.00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0.00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¿Se va a gastar ahora este rubro? (Julia Zuñiga) ; ¿En que se planificaba gastar ese monto?(Segundo Cambizaca)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 anchor="b"/>
                </a:tc>
              </a:tr>
              <a:tr h="21189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>
                          <a:effectLst/>
                        </a:rPr>
                        <a:t>16</a:t>
                      </a:r>
                      <a:endParaRPr lang="es-EC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000" u="none" strike="noStrike">
                          <a:effectLst/>
                        </a:rPr>
                        <a:t>Mejoramiento Productivo-convenio 185 Principal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8813.46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8813.46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¿Se esta dando seguimiento a este Proyecto? (Shovany Rivera)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 anchor="b"/>
                </a:tc>
              </a:tr>
              <a:tr h="15993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17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 dirty="0">
                          <a:effectLst/>
                        </a:rPr>
                        <a:t>Mantenimiento de </a:t>
                      </a:r>
                      <a:r>
                        <a:rPr lang="es-ES" sz="1000" u="none" strike="noStrike" dirty="0" smtClean="0">
                          <a:effectLst/>
                        </a:rPr>
                        <a:t>áreas </a:t>
                      </a:r>
                      <a:r>
                        <a:rPr lang="es-ES" sz="1000" u="none" strike="noStrike" dirty="0">
                          <a:effectLst/>
                        </a:rPr>
                        <a:t>verdes incluye trabajador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6353.41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2149.03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>
                          <a:effectLst/>
                        </a:rPr>
                        <a:t>¿Se continuara con el proyecto? (Eduardo Cambizaca)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 anchor="b"/>
                </a:tc>
              </a:tr>
              <a:tr h="15993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u="none" strike="noStrike" dirty="0">
                          <a:effectLst/>
                        </a:rPr>
                        <a:t>18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 dirty="0">
                          <a:effectLst/>
                        </a:rPr>
                        <a:t>Proyecto de casa de equidad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>
                          <a:effectLst/>
                        </a:rPr>
                        <a:t>4375.00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000" u="none" strike="noStrike" dirty="0">
                          <a:effectLst/>
                        </a:rPr>
                        <a:t>0.00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500" u="none" strike="noStrike" dirty="0">
                          <a:effectLst/>
                        </a:rPr>
                        <a:t> </a:t>
                      </a:r>
                      <a:endParaRPr lang="es-EC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17" marR="3317" marT="3317" marB="0" anchor="b"/>
                </a:tc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2059045" y="215165"/>
            <a:ext cx="87477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5000" dirty="0" smtClean="0">
                <a:ln w="0">
                  <a:solidFill>
                    <a:schemeClr val="tx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oper Black" panose="0208090404030B020404" pitchFamily="18" charset="0"/>
              </a:rPr>
              <a:t>CONSULTA CIUDADANA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2" r="8506" b="28103"/>
          <a:stretch/>
        </p:blipFill>
        <p:spPr>
          <a:xfrm>
            <a:off x="9532447" y="5846620"/>
            <a:ext cx="2548716" cy="900544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1336406" y="6385061"/>
            <a:ext cx="7980218" cy="5429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/>
              <a:t>GOBIERNO AUTONOMO DESCENTRALIZADO PARROQUIAL DE PRINCIPAL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54051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267075" y="2629037"/>
            <a:ext cx="5540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PROYECTOS</a:t>
            </a:r>
            <a:endParaRPr lang="es-EC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2" r="8506" b="28103"/>
          <a:stretch/>
        </p:blipFill>
        <p:spPr>
          <a:xfrm>
            <a:off x="9532447" y="5846620"/>
            <a:ext cx="2548716" cy="900544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1336406" y="6385061"/>
            <a:ext cx="7980218" cy="5429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/>
              <a:t>GOBIERNO AUTONOMO DESCENTRALIZADO PARROQUIAL DE PRINCIPAL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7333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708463" y="516032"/>
            <a:ext cx="76271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s-EC" sz="2800" dirty="0"/>
              <a:t>Mejoramiento Productivo a </a:t>
            </a:r>
            <a:r>
              <a:rPr lang="es-EC" sz="2800" dirty="0" smtClean="0"/>
              <a:t>través </a:t>
            </a:r>
            <a:r>
              <a:rPr lang="es-EC" sz="2800" dirty="0"/>
              <a:t>de entrega de insumos a Celel</a:t>
            </a:r>
            <a:endParaRPr lang="es-EC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02" r="8506" b="28103"/>
          <a:stretch/>
        </p:blipFill>
        <p:spPr>
          <a:xfrm>
            <a:off x="9532447" y="5846620"/>
            <a:ext cx="2548716" cy="900544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7510351" y="3124352"/>
            <a:ext cx="118867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50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C" sz="28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(0%) </a:t>
            </a:r>
            <a:endParaRPr lang="es-EC" sz="2800" b="1" u="sng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051565" y="1857519"/>
            <a:ext cx="79991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s-MX" sz="2800" dirty="0" smtClean="0"/>
              <a:t>Mantenimiento de senderos ecológicos:</a:t>
            </a:r>
          </a:p>
          <a:p>
            <a:pPr fontAlgn="t"/>
            <a:r>
              <a:rPr lang="es-MX" sz="2800" dirty="0" smtClean="0"/>
              <a:t>Promocionar la riqueza natural y productivo de la parroquia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8693891" y="1550319"/>
            <a:ext cx="1717459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50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C" sz="24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(52%)                                                                </a:t>
            </a:r>
            <a:r>
              <a:rPr lang="es-ES" sz="2400" b="1" u="sng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1190.00.</a:t>
            </a:r>
            <a:endParaRPr lang="es-EC" sz="2400" b="1" u="sng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Subtítulo 2"/>
          <p:cNvSpPr txBox="1">
            <a:spLocks/>
          </p:cNvSpPr>
          <p:nvPr/>
        </p:nvSpPr>
        <p:spPr>
          <a:xfrm>
            <a:off x="1336406" y="6385061"/>
            <a:ext cx="7980218" cy="5429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 smtClean="0"/>
              <a:t>GOBIERNO AUTONOMO DESCENTRALIZADO PARROQUIAL DE PRINCIPAL</a:t>
            </a:r>
            <a:endParaRPr lang="es-EC" b="1" dirty="0"/>
          </a:p>
        </p:txBody>
      </p:sp>
      <p:sp>
        <p:nvSpPr>
          <p:cNvPr id="16" name="Rectángulo 15"/>
          <p:cNvSpPr/>
          <p:nvPr/>
        </p:nvSpPr>
        <p:spPr>
          <a:xfrm>
            <a:off x="1576022" y="3415635"/>
            <a:ext cx="7627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s-MX" sz="2800" dirty="0" smtClean="0"/>
              <a:t>Alcantarillado en Celel y Principal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8259824" y="195155"/>
            <a:ext cx="215152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50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C" sz="28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(100%)                                                                </a:t>
            </a:r>
            <a:r>
              <a:rPr lang="es-ES" sz="2800" b="1" u="sng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8817.83</a:t>
            </a:r>
            <a:endParaRPr lang="es-EC" sz="2800" b="1" u="sng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1576022" y="4201430"/>
            <a:ext cx="7627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s-MX" sz="2800" dirty="0" smtClean="0"/>
              <a:t>Proyecto de casa de equidad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6483023" y="3963038"/>
            <a:ext cx="215152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50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C" sz="28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(0%)                                                               </a:t>
            </a:r>
            <a:endParaRPr lang="es-EC" sz="2800" b="1" u="sng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1423622" y="5162137"/>
            <a:ext cx="76271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s-MX" sz="2800" dirty="0" smtClean="0"/>
              <a:t>Mejoramiento integral de la infraestructura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8580977" y="4877095"/>
            <a:ext cx="349147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50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C" sz="28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(33%) – 1327.23</a:t>
            </a:r>
          </a:p>
          <a:p>
            <a:pPr algn="ctr"/>
            <a:r>
              <a:rPr lang="es-EC" sz="2800" b="1" dirty="0" err="1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Adm</a:t>
            </a:r>
            <a:r>
              <a:rPr lang="es-EC" sz="2800" b="1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. anterior                                                               </a:t>
            </a:r>
            <a:endParaRPr lang="es-EC" sz="2800" b="1" u="sng" dirty="0">
              <a:ln w="66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1423621" y="5708789"/>
            <a:ext cx="76271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s-MX" sz="2400" dirty="0"/>
              <a:t>(</a:t>
            </a:r>
            <a:r>
              <a:rPr lang="es-MX" sz="2400" dirty="0" smtClean="0"/>
              <a:t>Materiales de construcción)</a:t>
            </a:r>
          </a:p>
        </p:txBody>
      </p:sp>
    </p:spTree>
    <p:extLst>
      <p:ext uri="{BB962C8B-B14F-4D97-AF65-F5344CB8AC3E}">
        <p14:creationId xmlns:p14="http://schemas.microsoft.com/office/powerpoint/2010/main" val="357925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10983</TotalTime>
  <Words>1638</Words>
  <Application>Microsoft Office PowerPoint</Application>
  <PresentationFormat>Panorámica</PresentationFormat>
  <Paragraphs>364</Paragraphs>
  <Slides>25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7" baseType="lpstr">
      <vt:lpstr>Microsoft YaHei</vt:lpstr>
      <vt:lpstr>Aharoni</vt:lpstr>
      <vt:lpstr>Arial</vt:lpstr>
      <vt:lpstr>Arial Rounded MT Bold</vt:lpstr>
      <vt:lpstr>Bahnschrift</vt:lpstr>
      <vt:lpstr>Berlin Sans FB Demi</vt:lpstr>
      <vt:lpstr>Calibri</vt:lpstr>
      <vt:lpstr>Century Gothic</vt:lpstr>
      <vt:lpstr>Cooper Black</vt:lpstr>
      <vt:lpstr>Wingdings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GAD PRINCIPAL</dc:creator>
  <cp:lastModifiedBy>Cuenta Microsoft</cp:lastModifiedBy>
  <cp:revision>623</cp:revision>
  <dcterms:created xsi:type="dcterms:W3CDTF">2016-02-18T16:14:17Z</dcterms:created>
  <dcterms:modified xsi:type="dcterms:W3CDTF">2024-05-31T01:18:15Z</dcterms:modified>
</cp:coreProperties>
</file>